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59" r:id="rId4"/>
    <p:sldId id="260" r:id="rId5"/>
    <p:sldId id="261" r:id="rId6"/>
    <p:sldId id="280" r:id="rId7"/>
    <p:sldId id="263" r:id="rId8"/>
    <p:sldId id="282" r:id="rId9"/>
    <p:sldId id="283" r:id="rId10"/>
    <p:sldId id="284" r:id="rId11"/>
    <p:sldId id="285" r:id="rId12"/>
    <p:sldId id="286" r:id="rId13"/>
    <p:sldId id="287" r:id="rId14"/>
    <p:sldId id="267" r:id="rId15"/>
    <p:sldId id="268" r:id="rId16"/>
    <p:sldId id="269" r:id="rId17"/>
    <p:sldId id="272" r:id="rId18"/>
    <p:sldId id="275" r:id="rId19"/>
    <p:sldId id="277" r:id="rId20"/>
    <p:sldId id="278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Noteworthy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012"/>
    <p:restoredTop sz="94599"/>
  </p:normalViewPr>
  <p:slideViewPr>
    <p:cSldViewPr snapToGrid="0" snapToObjects="1">
      <p:cViewPr varScale="1">
        <p:scale>
          <a:sx n="74" d="100"/>
          <a:sy n="74" d="100"/>
        </p:scale>
        <p:origin x="2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package" Target="../embeddings/_____Microsoft_Excel.xlsx"/><Relationship Id="rId4" Type="http://schemas.openxmlformats.org/officeDocument/2006/relationships/image" Target="../media/image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view3D>
      <c:rotX val="80"/>
      <c:hPercent val="86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>
              <a:outerShdw blurRad="127000" dir="7320000" algn="tl">
                <a:srgbClr val="000000">
                  <a:alpha val="55000"/>
                </a:srgbClr>
              </a:outerShdw>
            </a:effectLst>
            <a:sp3d prstMaterial="matte"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7B83-144A-9BA5-A0D85263CDCC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127000" dir="7320000" algn="tl">
                  <a:srgbClr val="000000">
                    <a:alpha val="55000"/>
                  </a:srgbClr>
                </a:outerShdw>
              </a:effectLst>
              <a:sp3d prstMaterial="matte"/>
            </c:spPr>
            <c:extLst>
              <c:ext xmlns:c16="http://schemas.microsoft.com/office/drawing/2014/chart" uri="{C3380CC4-5D6E-409C-BE32-E72D297353CC}">
                <c16:uniqueId val="{00000003-7B83-144A-9BA5-A0D85263CDCC}"/>
              </c:ext>
            </c:extLst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127000" dir="7320000" algn="tl">
                  <a:srgbClr val="000000">
                    <a:alpha val="55000"/>
                  </a:srgbClr>
                </a:outerShdw>
              </a:effectLst>
              <a:sp3d prstMaterial="matte"/>
            </c:spPr>
            <c:extLst>
              <c:ext xmlns:c16="http://schemas.microsoft.com/office/drawing/2014/chart" uri="{C3380CC4-5D6E-409C-BE32-E72D297353CC}">
                <c16:uniqueId val="{00000005-7B83-144A-9BA5-A0D85263CDCC}"/>
              </c:ext>
            </c:extLst>
          </c:dPt>
          <c:dPt>
            <c:idx val="3"/>
            <c:bubble3D val="0"/>
            <c:spPr>
              <a:blipFill rotWithShape="1">
                <a:blip xmlns:r="http://schemas.openxmlformats.org/officeDocument/2006/relationships" r:embed="rId4"/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127000" dir="7320000" algn="tl">
                  <a:srgbClr val="000000">
                    <a:alpha val="55000"/>
                  </a:srgbClr>
                </a:outerShdw>
              </a:effectLst>
              <a:sp3d prstMaterial="matte"/>
            </c:spPr>
            <c:extLst>
              <c:ext xmlns:c16="http://schemas.microsoft.com/office/drawing/2014/chart" uri="{C3380CC4-5D6E-409C-BE32-E72D297353CC}">
                <c16:uniqueId val="{00000007-7B83-144A-9BA5-A0D85263CDC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83-144A-9BA5-A0D85263CDCC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83-144A-9BA5-A0D85263CDCC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83-144A-9BA5-A0D85263CDCC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83-144A-9BA5-A0D85263C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I  - нормальное прикрепление плаценты</c:v>
                </c:pt>
                <c:pt idx="1">
                  <c:v>II - placenta accretа</c:v>
                </c:pt>
                <c:pt idx="2">
                  <c:v>III - placenta increta </c:v>
                </c:pt>
                <c:pt idx="3">
                  <c:v>IV - placenta percreta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34</c:v>
                </c:pt>
                <c:pt idx="1">
                  <c:v>23</c:v>
                </c:pt>
                <c:pt idx="2">
                  <c:v>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83-144A-9BA5-A0D85263C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egendEntry>
        <c:idx val="0"/>
        <c:txPr>
          <a:bodyPr rot="0"/>
          <a:lstStyle/>
          <a:p>
            <a:pPr>
              <a:defRPr sz="2800" b="0" i="0" u="none" strike="noStrike">
                <a:solidFill>
                  <a:srgbClr val="3E231A"/>
                </a:solidFill>
                <a:latin typeface="Noteworthy Bold"/>
              </a:defRPr>
            </a:pPr>
            <a:endParaRPr lang="ru-RU"/>
          </a:p>
        </c:txPr>
      </c:legendEntry>
      <c:legendEntry>
        <c:idx val="1"/>
        <c:txPr>
          <a:bodyPr rot="0"/>
          <a:lstStyle/>
          <a:p>
            <a:pPr>
              <a:defRPr sz="2800" b="0" i="0" u="none" strike="noStrike">
                <a:solidFill>
                  <a:srgbClr val="3E231A"/>
                </a:solidFill>
                <a:latin typeface="Noteworthy Bold"/>
              </a:defRPr>
            </a:pPr>
            <a:endParaRPr lang="ru-RU"/>
          </a:p>
        </c:txPr>
      </c:legendEntry>
      <c:legendEntry>
        <c:idx val="2"/>
        <c:txPr>
          <a:bodyPr rot="0"/>
          <a:lstStyle/>
          <a:p>
            <a:pPr>
              <a:defRPr sz="2800" b="0" i="0" u="none" strike="noStrike">
                <a:solidFill>
                  <a:srgbClr val="3E231A"/>
                </a:solidFill>
                <a:latin typeface="Noteworthy Bold"/>
              </a:defRPr>
            </a:pPr>
            <a:endParaRPr lang="ru-RU"/>
          </a:p>
        </c:txPr>
      </c:legendEntry>
      <c:legendEntry>
        <c:idx val="3"/>
        <c:txPr>
          <a:bodyPr rot="0"/>
          <a:lstStyle/>
          <a:p>
            <a:pPr>
              <a:defRPr sz="2800" b="0" i="0" u="none" strike="noStrike">
                <a:solidFill>
                  <a:srgbClr val="3E231A"/>
                </a:solidFill>
                <a:latin typeface="Noteworthy Bold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76504971604743"/>
          <c:y val="8.5336606696793535E-2"/>
          <c:w val="0.34623495028395257"/>
          <c:h val="0.87664229976610042"/>
        </c:manualLayout>
      </c:layout>
      <c:overlay val="0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000" b="0" i="0" u="none" strike="noStrike">
              <a:solidFill>
                <a:srgbClr val="3E231A"/>
              </a:solidFill>
              <a:latin typeface="Noteworthy Bold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5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3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 algn="ctr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 algn="ctr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 algn="ctr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 algn="ctr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 algn="ctr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Место ввода цитаты»."/>
          <p:cNvSpPr txBox="1">
            <a:spLocks noGrp="1"/>
          </p:cNvSpPr>
          <p:nvPr>
            <p:ph type="body" sz="quarter" idx="13"/>
          </p:nvPr>
        </p:nvSpPr>
        <p:spPr>
          <a:xfrm>
            <a:off x="1270000" y="4251769"/>
            <a:ext cx="10464800" cy="8817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4" name="— Иван Арсентьев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6776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— Иван Арсентьев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38018" y="9287128"/>
            <a:ext cx="322042" cy="46647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Noteworthy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oteworthy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КОМПЛЕКСНАЯ ЛУЧЕВАЯ ДИАГНОСТИКА ВРАСТАНИЯ ПЛАЦЕНТЫ У ЖЕНЩИН С РУБЦОМ НА МАТКЕ ПОСЛЕ КЕСАРЕВА СЕЧЕНИЯ"/>
          <p:cNvSpPr txBox="1">
            <a:spLocks noGrp="1"/>
          </p:cNvSpPr>
          <p:nvPr>
            <p:ph type="ctrTitle"/>
          </p:nvPr>
        </p:nvSpPr>
        <p:spPr>
          <a:xfrm>
            <a:off x="1389457" y="2074413"/>
            <a:ext cx="10464801" cy="3467100"/>
          </a:xfrm>
          <a:prstGeom prst="rect">
            <a:avLst/>
          </a:prstGeom>
        </p:spPr>
        <p:txBody>
          <a:bodyPr>
            <a:normAutofit/>
          </a:bodyPr>
          <a:lstStyle>
            <a:lvl1pPr defTabSz="315468">
              <a:defRPr sz="3888"/>
            </a:lvl1pPr>
          </a:lstStyle>
          <a:p>
            <a:r>
              <a:rPr sz="4000" dirty="0"/>
              <a:t>КОМПЛЕКСНАЯ ЛУЧЕВАЯ ДИАГНОСТИКА ВРАСТАНИЯ ПЛАЦЕНТЫ </a:t>
            </a:r>
            <a:r>
              <a:rPr sz="4000" dirty="0" err="1"/>
              <a:t>У</a:t>
            </a:r>
            <a:r>
              <a:rPr sz="4000" dirty="0"/>
              <a:t> ЖЕНЩИН </a:t>
            </a:r>
            <a:r>
              <a:rPr sz="4000" dirty="0" err="1"/>
              <a:t>С</a:t>
            </a:r>
            <a:r>
              <a:rPr sz="4000" dirty="0"/>
              <a:t> РУБЦОМ НА МАТКЕ ПОСЛЕ КЕСАРЕВА СЕЧЕНИЯ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Выполнили работу студенты 6 курса лечебного факультета…"/>
          <p:cNvSpPr txBox="1">
            <a:spLocks noGrp="1"/>
          </p:cNvSpPr>
          <p:nvPr>
            <p:ph type="subTitle" sz="half" idx="1"/>
          </p:nvPr>
        </p:nvSpPr>
        <p:spPr>
          <a:xfrm>
            <a:off x="1270000" y="5778500"/>
            <a:ext cx="10703719" cy="321295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80415">
              <a:spcBef>
                <a:spcPts val="1300"/>
              </a:spcBef>
              <a:defRPr sz="1824"/>
            </a:pPr>
            <a:r>
              <a:rPr sz="2400" dirty="0" err="1"/>
              <a:t>Выполнили</a:t>
            </a:r>
            <a:r>
              <a:rPr sz="2400" dirty="0"/>
              <a:t> </a:t>
            </a:r>
            <a:r>
              <a:rPr sz="2400" dirty="0" err="1"/>
              <a:t>работу</a:t>
            </a:r>
            <a:r>
              <a:rPr sz="2400" dirty="0"/>
              <a:t> </a:t>
            </a:r>
            <a:r>
              <a:rPr sz="2400" dirty="0" err="1"/>
              <a:t>студенты</a:t>
            </a:r>
            <a:r>
              <a:rPr sz="2400" dirty="0"/>
              <a:t> 6 </a:t>
            </a:r>
            <a:r>
              <a:rPr sz="2400" dirty="0" err="1"/>
              <a:t>курса</a:t>
            </a:r>
            <a:r>
              <a:rPr sz="2400" dirty="0"/>
              <a:t> </a:t>
            </a:r>
            <a:r>
              <a:rPr sz="2400" dirty="0" err="1"/>
              <a:t>лечебного</a:t>
            </a:r>
            <a:r>
              <a:rPr sz="2400" dirty="0"/>
              <a:t> </a:t>
            </a:r>
            <a:r>
              <a:rPr sz="2400" dirty="0" err="1"/>
              <a:t>факультета</a:t>
            </a:r>
            <a:endParaRPr sz="2400" dirty="0"/>
          </a:p>
          <a:p>
            <a:pPr defTabSz="280415">
              <a:spcBef>
                <a:spcPts val="1300"/>
              </a:spcBef>
              <a:defRPr sz="1824"/>
            </a:pPr>
            <a:r>
              <a:rPr sz="2400" dirty="0"/>
              <a:t> </a:t>
            </a:r>
            <a:r>
              <a:rPr sz="2400" dirty="0" err="1"/>
              <a:t>Хуако</a:t>
            </a:r>
            <a:r>
              <a:rPr sz="2400" dirty="0"/>
              <a:t> М.А.</a:t>
            </a:r>
          </a:p>
          <a:p>
            <a:pPr defTabSz="280415">
              <a:spcBef>
                <a:spcPts val="1300"/>
              </a:spcBef>
              <a:defRPr sz="1824"/>
            </a:pPr>
            <a:r>
              <a:rPr sz="2400" dirty="0" err="1"/>
              <a:t>Конев</a:t>
            </a:r>
            <a:r>
              <a:rPr sz="2400" dirty="0"/>
              <a:t> С.С.</a:t>
            </a:r>
          </a:p>
          <a:p>
            <a:pPr defTabSz="280415">
              <a:spcBef>
                <a:spcPts val="1300"/>
              </a:spcBef>
              <a:defRPr sz="1824"/>
            </a:pPr>
            <a:r>
              <a:rPr sz="2400" dirty="0" err="1"/>
              <a:t>Научный</a:t>
            </a:r>
            <a:r>
              <a:rPr sz="2400" dirty="0"/>
              <a:t> </a:t>
            </a:r>
            <a:r>
              <a:rPr sz="2400" dirty="0" err="1"/>
              <a:t>руководитель</a:t>
            </a:r>
            <a:r>
              <a:rPr sz="2400" dirty="0"/>
              <a:t>: </a:t>
            </a:r>
            <a:r>
              <a:rPr sz="2400" dirty="0" err="1"/>
              <a:t>зав</a:t>
            </a:r>
            <a:r>
              <a:rPr sz="2400" dirty="0"/>
              <a:t>. </a:t>
            </a:r>
            <a:r>
              <a:rPr sz="2400" dirty="0" err="1"/>
              <a:t>кафедрой</a:t>
            </a:r>
            <a:r>
              <a:rPr sz="2400" dirty="0"/>
              <a:t>, </a:t>
            </a:r>
            <a:r>
              <a:rPr sz="2400" dirty="0" err="1"/>
              <a:t>д.м.н</a:t>
            </a:r>
            <a:r>
              <a:rPr sz="2400" dirty="0"/>
              <a:t>., </a:t>
            </a:r>
            <a:r>
              <a:rPr sz="2400" dirty="0" err="1"/>
              <a:t>профессор</a:t>
            </a:r>
            <a:r>
              <a:rPr sz="2400" dirty="0"/>
              <a:t> </a:t>
            </a:r>
          </a:p>
          <a:p>
            <a:pPr defTabSz="280415">
              <a:spcBef>
                <a:spcPts val="1300"/>
              </a:spcBef>
              <a:defRPr sz="1824"/>
            </a:pPr>
            <a:r>
              <a:rPr sz="2400" dirty="0" err="1"/>
              <a:t>Поморцев</a:t>
            </a:r>
            <a:r>
              <a:rPr sz="2400" dirty="0"/>
              <a:t> А.В.</a:t>
            </a:r>
          </a:p>
          <a:p>
            <a:pPr defTabSz="280415">
              <a:spcBef>
                <a:spcPts val="1300"/>
              </a:spcBef>
              <a:defRPr sz="1824"/>
            </a:pPr>
            <a:r>
              <a:rPr sz="2400" dirty="0" err="1"/>
              <a:t>Асс</a:t>
            </a:r>
            <a:r>
              <a:rPr sz="2400" dirty="0"/>
              <a:t>: </a:t>
            </a:r>
            <a:r>
              <a:rPr sz="2400" dirty="0" err="1"/>
              <a:t>Худорожкова</a:t>
            </a:r>
            <a:r>
              <a:rPr sz="2400" dirty="0"/>
              <a:t> Е.Д.</a:t>
            </a:r>
          </a:p>
        </p:txBody>
      </p:sp>
      <p:sp>
        <p:nvSpPr>
          <p:cNvPr id="121" name="ФГБОУ ВО Кубанский государственный медицинский университет Минздрава России…"/>
          <p:cNvSpPr txBox="1"/>
          <p:nvPr/>
        </p:nvSpPr>
        <p:spPr>
          <a:xfrm>
            <a:off x="996652" y="629699"/>
            <a:ext cx="11250409" cy="1928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2800"/>
              </a:spcBef>
              <a:defRPr sz="1800"/>
            </a:pPr>
            <a:r>
              <a:rPr sz="2400" dirty="0"/>
              <a:t>ФГБОУ ВО </a:t>
            </a:r>
            <a:r>
              <a:rPr sz="2400" dirty="0" err="1"/>
              <a:t>Кубанский</a:t>
            </a:r>
            <a:r>
              <a:rPr sz="2400" dirty="0"/>
              <a:t> </a:t>
            </a:r>
            <a:r>
              <a:rPr sz="2400" dirty="0" err="1"/>
              <a:t>государственный</a:t>
            </a:r>
            <a:r>
              <a:rPr sz="2400" dirty="0"/>
              <a:t> </a:t>
            </a:r>
            <a:r>
              <a:rPr sz="2400" dirty="0" err="1"/>
              <a:t>медицинский</a:t>
            </a:r>
            <a:r>
              <a:rPr lang="ru-RU" sz="2400" dirty="0"/>
              <a:t> у</a:t>
            </a:r>
            <a:r>
              <a:rPr sz="2400" dirty="0" err="1"/>
              <a:t>ниверситет</a:t>
            </a:r>
            <a:endParaRPr lang="ru-RU" sz="2400" dirty="0"/>
          </a:p>
          <a:p>
            <a:pPr>
              <a:spcBef>
                <a:spcPts val="2800"/>
              </a:spcBef>
              <a:defRPr sz="1800"/>
            </a:pPr>
            <a:r>
              <a:rPr sz="2400" dirty="0"/>
              <a:t> </a:t>
            </a:r>
            <a:r>
              <a:rPr sz="2400" dirty="0" err="1"/>
              <a:t>Минздрава</a:t>
            </a:r>
            <a:r>
              <a:rPr sz="2400" dirty="0"/>
              <a:t> </a:t>
            </a:r>
            <a:r>
              <a:rPr sz="2400" dirty="0" err="1"/>
              <a:t>России</a:t>
            </a:r>
            <a:r>
              <a:rPr sz="2400" dirty="0"/>
              <a:t> </a:t>
            </a:r>
          </a:p>
          <a:p>
            <a:pPr>
              <a:spcBef>
                <a:spcPts val="2800"/>
              </a:spcBef>
              <a:defRPr sz="1800"/>
            </a:pPr>
            <a:r>
              <a:rPr sz="2400" dirty="0" err="1"/>
              <a:t>Кафедра</a:t>
            </a:r>
            <a:r>
              <a:rPr sz="2400" dirty="0"/>
              <a:t> </a:t>
            </a:r>
            <a:r>
              <a:rPr sz="2400" dirty="0" err="1"/>
              <a:t>лучевой</a:t>
            </a:r>
            <a:r>
              <a:rPr sz="2400" dirty="0"/>
              <a:t> </a:t>
            </a:r>
            <a:r>
              <a:rPr sz="2400" dirty="0" err="1"/>
              <a:t>диагностики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8AACC72-F088-B649-9248-FAB4E951657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39011" y="8025681"/>
            <a:ext cx="10464800" cy="1460500"/>
          </a:xfrm>
        </p:spPr>
        <p:txBody>
          <a:bodyPr/>
          <a:lstStyle/>
          <a:p>
            <a:r>
              <a:rPr lang="ru-RU" sz="2800" dirty="0"/>
              <a:t>МР-</a:t>
            </a:r>
            <a:r>
              <a:rPr lang="ru-RU" sz="2800" dirty="0" err="1"/>
              <a:t>томограмма</a:t>
            </a:r>
            <a:r>
              <a:rPr lang="ru-RU" sz="2800" dirty="0"/>
              <a:t>: наличие крупных сосудистых</a:t>
            </a:r>
          </a:p>
          <a:p>
            <a:r>
              <a:rPr lang="ru-RU" sz="2800" dirty="0"/>
              <a:t> лакун в </a:t>
            </a:r>
            <a:r>
              <a:rPr lang="ru-RU" sz="2800" dirty="0" err="1"/>
              <a:t>плацентарнои</a:t>
            </a:r>
            <a:r>
              <a:rPr lang="ru-RU" sz="2800" dirty="0"/>
              <a:t>̆ ткани. </a:t>
            </a:r>
          </a:p>
          <a:p>
            <a:endParaRPr lang="ru-RU" dirty="0"/>
          </a:p>
        </p:txBody>
      </p:sp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72058D66-6008-A64C-98B0-D975B69AB0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807" y="151425"/>
            <a:ext cx="10796472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endParaRPr sz="5400" dirty="0"/>
          </a:p>
        </p:txBody>
      </p:sp>
      <p:pic>
        <p:nvPicPr>
          <p:cNvPr id="4099" name="Picture 3" descr="page34image2949440">
            <a:extLst>
              <a:ext uri="{FF2B5EF4-FFF2-40B4-BE49-F238E27FC236}">
                <a16:creationId xmlns:a16="http://schemas.microsoft.com/office/drawing/2014/main" id="{AD1D25F8-C2DC-224C-A587-88BA78B195D7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6" b="11236"/>
          <a:stretch>
            <a:fillRect/>
          </a:stretch>
        </p:blipFill>
        <p:spPr bwMode="auto">
          <a:xfrm>
            <a:off x="741873" y="621102"/>
            <a:ext cx="11628406" cy="740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58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EF362297-3C91-C34B-919D-D169B4EE88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807" y="151425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endParaRPr sz="5400" dirty="0"/>
          </a:p>
        </p:txBody>
      </p:sp>
      <p:pic>
        <p:nvPicPr>
          <p:cNvPr id="5122" name="Picture 2" descr="page34image1825344">
            <a:extLst>
              <a:ext uri="{FF2B5EF4-FFF2-40B4-BE49-F238E27FC236}">
                <a16:creationId xmlns:a16="http://schemas.microsoft.com/office/drawing/2014/main" id="{6021720E-15E4-3D4B-B481-D8C22F9C49B4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9" b="10939"/>
          <a:stretch>
            <a:fillRect/>
          </a:stretch>
        </p:blipFill>
        <p:spPr bwMode="auto">
          <a:xfrm>
            <a:off x="672860" y="569342"/>
            <a:ext cx="11731925" cy="73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F7107-C168-A24A-B1E0-E90D69073113}"/>
              </a:ext>
            </a:extLst>
          </p:cNvPr>
          <p:cNvSpPr txBox="1"/>
          <p:nvPr/>
        </p:nvSpPr>
        <p:spPr>
          <a:xfrm>
            <a:off x="2550001" y="7897490"/>
            <a:ext cx="848839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2800" dirty="0"/>
              <a:t>МР-</a:t>
            </a:r>
            <a:r>
              <a:rPr lang="ru-RU" sz="2800" dirty="0" err="1"/>
              <a:t>томограмма</a:t>
            </a:r>
            <a:r>
              <a:rPr lang="ru-RU" sz="2800" dirty="0"/>
              <a:t>: «выбухание» нижнего сегмента матки, заполненного </a:t>
            </a:r>
            <a:r>
              <a:rPr lang="ru-RU" sz="2800" dirty="0" err="1"/>
              <a:t>плацентарнои</a:t>
            </a:r>
            <a:r>
              <a:rPr lang="ru-RU" sz="2800" dirty="0"/>
              <a:t>̆ тканью. </a:t>
            </a:r>
          </a:p>
        </p:txBody>
      </p:sp>
    </p:spTree>
    <p:extLst>
      <p:ext uri="{BB962C8B-B14F-4D97-AF65-F5344CB8AC3E}">
        <p14:creationId xmlns:p14="http://schemas.microsoft.com/office/powerpoint/2010/main" val="409020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F0D46D-7F98-BC41-A8D3-83B22D3A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007" y="651757"/>
            <a:ext cx="10464800" cy="1270000"/>
          </a:xfrm>
        </p:spPr>
        <p:txBody>
          <a:bodyPr>
            <a:normAutofit/>
          </a:bodyPr>
          <a:lstStyle/>
          <a:p>
            <a:r>
              <a:rPr lang="ru-RU" sz="5400" dirty="0"/>
              <a:t>Результаты их обсуждение</a:t>
            </a:r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E477AC50-A170-6E4C-A834-A04548AC8E5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04862" y="2263774"/>
            <a:ext cx="11548163" cy="6776709"/>
          </a:xfrm>
        </p:spPr>
        <p:txBody>
          <a:bodyPr>
            <a:normAutofit/>
          </a:bodyPr>
          <a:lstStyle/>
          <a:p>
            <a:r>
              <a:rPr lang="ru-RU" dirty="0"/>
              <a:t>Используя метод математического моделирования по специально выделенным алгоритмам, были определены информационные «веса» различных признаков и разработан прогностический алгоритм (</a:t>
            </a:r>
            <a:r>
              <a:rPr lang="ru-RU" dirty="0" err="1"/>
              <a:t>Si</a:t>
            </a:r>
            <a:r>
              <a:rPr lang="ru-RU" dirty="0"/>
              <a:t>): </a:t>
            </a:r>
          </a:p>
          <a:p>
            <a:endParaRPr lang="ru-RU" dirty="0"/>
          </a:p>
          <a:p>
            <a:pPr algn="just"/>
            <a:r>
              <a:rPr lang="ru-RU" b="1" dirty="0" err="1"/>
              <a:t>S</a:t>
            </a:r>
            <a:r>
              <a:rPr lang="ru-RU" b="1" dirty="0"/>
              <a:t>=Х1×0,50+Х2×0,28+Х3×0,42+Х4×0,41+Х5×0,20+Х6×0,18+Х7×0,38+Х8×0,25+Х9×0,28+Х10×0,22+Х11×0,22+Х12×0,12+Х13×0,30+Х14×0,45+Х15×0,32+Х16×0,33+Х17×0,41+Х18×0,39+Х19×0,34+Х20×0,41+Х21×0,45+Х22×0,39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18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B50DE1-FD5F-1443-95A5-1E95F0A0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400170"/>
            <a:ext cx="10464800" cy="1270000"/>
          </a:xfrm>
        </p:spPr>
        <p:txBody>
          <a:bodyPr>
            <a:normAutofit/>
          </a:bodyPr>
          <a:lstStyle/>
          <a:p>
            <a:r>
              <a:rPr lang="ru-RU" sz="5400" dirty="0"/>
              <a:t>Результаты и их обсуждение</a:t>
            </a:r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9B687898-754C-9645-A4C3-2BE46CD9C1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46044" y="2311879"/>
            <a:ext cx="10789729" cy="7280695"/>
          </a:xfrm>
        </p:spPr>
        <p:txBody>
          <a:bodyPr>
            <a:norm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n-US" sz="2800" dirty="0"/>
              <a:t>I</a:t>
            </a:r>
            <a:r>
              <a:rPr lang="ru-RU" sz="2800" dirty="0"/>
              <a:t> группа (нормальное прикрепление плаценты)- 0 – 0,9 </a:t>
            </a:r>
            <a:r>
              <a:rPr lang="ru-RU" sz="2800" dirty="0" err="1"/>
              <a:t>усл.ед</a:t>
            </a:r>
            <a:r>
              <a:rPr lang="ru-RU" sz="2800" dirty="0"/>
              <a:t>.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ru-RU" sz="2800" dirty="0"/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 </a:t>
            </a:r>
            <a:r>
              <a:rPr lang="en-US" sz="2800" dirty="0"/>
              <a:t>II</a:t>
            </a:r>
            <a:r>
              <a:rPr lang="ru-RU" sz="2800" dirty="0"/>
              <a:t> группа (</a:t>
            </a:r>
            <a:r>
              <a:rPr lang="en-US" sz="2800" dirty="0"/>
              <a:t>placenta </a:t>
            </a:r>
            <a:r>
              <a:rPr lang="en-US" sz="2800" dirty="0" err="1"/>
              <a:t>accreta</a:t>
            </a:r>
            <a:r>
              <a:rPr lang="en-US" sz="2800" dirty="0"/>
              <a:t>)</a:t>
            </a:r>
            <a:r>
              <a:rPr lang="ru-RU" sz="2800" dirty="0"/>
              <a:t> – 1 – 3 </a:t>
            </a:r>
            <a:r>
              <a:rPr lang="ru-RU" sz="2800" dirty="0" err="1"/>
              <a:t>усл.ед</a:t>
            </a:r>
            <a:r>
              <a:rPr lang="ru-RU" sz="2800" dirty="0"/>
              <a:t>.</a:t>
            </a:r>
          </a:p>
          <a:p>
            <a:pPr marL="571500" indent="-571500" algn="l">
              <a:buFont typeface="Wingdings" pitchFamily="2" charset="2"/>
              <a:buChar char="v"/>
            </a:pPr>
            <a:endParaRPr lang="ru-RU" sz="2800" dirty="0"/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 </a:t>
            </a:r>
            <a:r>
              <a:rPr lang="en-US" sz="2800" dirty="0"/>
              <a:t>III</a:t>
            </a:r>
            <a:r>
              <a:rPr lang="ru-RU" sz="2800" dirty="0"/>
              <a:t> группа</a:t>
            </a:r>
            <a:r>
              <a:rPr lang="en-US" sz="2800" dirty="0"/>
              <a:t> (placenta increta)</a:t>
            </a:r>
            <a:r>
              <a:rPr lang="ru-RU" sz="2800" dirty="0"/>
              <a:t> –3,1 – 5,0 </a:t>
            </a:r>
            <a:r>
              <a:rPr lang="ru-RU" sz="2800" dirty="0" err="1"/>
              <a:t>усл.ед</a:t>
            </a:r>
            <a:r>
              <a:rPr lang="ru-RU" sz="2800" dirty="0"/>
              <a:t>.</a:t>
            </a:r>
          </a:p>
          <a:p>
            <a:pPr algn="l"/>
            <a:endParaRPr lang="en-US" sz="2800" dirty="0"/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  </a:t>
            </a:r>
            <a:r>
              <a:rPr lang="en-US" sz="2800" dirty="0"/>
              <a:t>IV</a:t>
            </a:r>
            <a:r>
              <a:rPr lang="ru-RU" sz="2800" dirty="0"/>
              <a:t> группа</a:t>
            </a:r>
            <a:r>
              <a:rPr lang="en-US" sz="2800" dirty="0"/>
              <a:t> (placenta </a:t>
            </a:r>
            <a:r>
              <a:rPr lang="en-US" sz="2800" dirty="0" err="1"/>
              <a:t>percreta</a:t>
            </a:r>
            <a:r>
              <a:rPr lang="en-US" sz="2800" dirty="0"/>
              <a:t>)</a:t>
            </a:r>
            <a:r>
              <a:rPr lang="ru-RU" sz="2800" dirty="0"/>
              <a:t> – 5,1 – 7,0 </a:t>
            </a:r>
            <a:r>
              <a:rPr lang="ru-RU" sz="2800" dirty="0" err="1"/>
              <a:t>усл.ед</a:t>
            </a:r>
            <a:r>
              <a:rPr lang="ru-RU" sz="2800" dirty="0"/>
              <a:t>. </a:t>
            </a:r>
          </a:p>
          <a:p>
            <a:pPr algn="l"/>
            <a:endParaRPr lang="en-US" sz="2800" dirty="0"/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 В </a:t>
            </a:r>
            <a:r>
              <a:rPr lang="en-US" sz="2800" dirty="0"/>
              <a:t>III</a:t>
            </a:r>
            <a:r>
              <a:rPr lang="ru-RU" sz="2800" dirty="0"/>
              <a:t> группе сочетание 2-х признаков встречалось в 65% случаев, 3-х признаков – у 25% беременных</a:t>
            </a:r>
            <a:r>
              <a:rPr lang="en-US" sz="2800" dirty="0"/>
              <a:t>.</a:t>
            </a:r>
            <a:endParaRPr lang="ru-RU" sz="28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49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693820B-72D7-7C4D-9AC0-4C05AD3197C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25276" y="2001328"/>
            <a:ext cx="10706340" cy="8528650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На основании проведенного факторного анализа рассчитана информативность ультразвуковых и МРТ критериев: </a:t>
            </a:r>
          </a:p>
          <a:p>
            <a:pPr algn="l"/>
            <a:endParaRPr lang="ru-RU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Наиболее информативным ультразвуковым параметром врастания плаценты является определение венозных лакун в структуре </a:t>
            </a:r>
            <a:r>
              <a:rPr lang="ru-RU" sz="2800" dirty="0" err="1"/>
              <a:t>супрабазальной</a:t>
            </a:r>
            <a:r>
              <a:rPr lang="ru-RU" sz="2800" dirty="0"/>
              <a:t> части плаценты -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0,42 </a:t>
            </a:r>
            <a:r>
              <a:rPr lang="ru-RU" sz="2800" dirty="0"/>
              <a:t>. </a:t>
            </a:r>
          </a:p>
          <a:p>
            <a:pPr algn="l"/>
            <a:endParaRPr lang="ru-RU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При МРТ исследовании наиболее информативным параметром является оценка стенки мочевого пузыря -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0,45</a:t>
            </a:r>
            <a:r>
              <a:rPr lang="ru-RU" sz="2800" dirty="0"/>
              <a:t>.  </a:t>
            </a:r>
          </a:p>
          <a:p>
            <a:pPr algn="l"/>
            <a:endParaRPr lang="ru-RU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К параметрам с низким информационным весом относятся тонус </a:t>
            </a:r>
            <a:r>
              <a:rPr lang="ru-RU" sz="2800" dirty="0" err="1"/>
              <a:t>миометрия</a:t>
            </a:r>
            <a:r>
              <a:rPr lang="ru-RU" sz="2800" dirty="0"/>
              <a:t> и толщина </a:t>
            </a:r>
            <a:r>
              <a:rPr lang="ru-RU" sz="2800" dirty="0" err="1"/>
              <a:t>миометрия</a:t>
            </a:r>
            <a:r>
              <a:rPr lang="ru-RU" sz="2800" dirty="0"/>
              <a:t> при УЗД-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0,12 и  0,18 </a:t>
            </a:r>
            <a:r>
              <a:rPr lang="ru-RU" sz="2800" dirty="0"/>
              <a:t>.</a:t>
            </a:r>
          </a:p>
          <a:p>
            <a:pPr marL="457200" indent="-457200">
              <a:buFont typeface="Wingdings" pitchFamily="2" charset="2"/>
              <a:buChar char="v"/>
            </a:pPr>
            <a:endParaRPr lang="ru-RU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Чувствительность и специфичность УЗИ составили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86,2 % и 99,8%, </a:t>
            </a:r>
            <a:r>
              <a:rPr lang="ru-RU" sz="2800" dirty="0"/>
              <a:t>при МРТ исследовании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100% и 94,4% </a:t>
            </a:r>
            <a:r>
              <a:rPr lang="ru-RU" sz="2800" dirty="0" err="1"/>
              <a:t>соотвественно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709FABC4-CD26-D243-8B10-B4819E1B6C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6046" y="327804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r>
              <a:rPr sz="5400" dirty="0" err="1"/>
              <a:t>Результаты</a:t>
            </a:r>
            <a:r>
              <a:rPr sz="5400" dirty="0"/>
              <a:t> </a:t>
            </a:r>
            <a:r>
              <a:rPr sz="5400" dirty="0" err="1"/>
              <a:t>и</a:t>
            </a:r>
            <a:r>
              <a:rPr sz="5400" dirty="0"/>
              <a:t> </a:t>
            </a:r>
            <a:r>
              <a:rPr sz="5400" dirty="0" err="1"/>
              <a:t>их</a:t>
            </a:r>
            <a:r>
              <a:rPr sz="5400" dirty="0"/>
              <a:t> </a:t>
            </a:r>
            <a:r>
              <a:rPr sz="5400" dirty="0" err="1"/>
              <a:t>обсуждение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292540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815E98B0-3DCF-F242-B555-A446AD5F411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73517" y="1951487"/>
            <a:ext cx="10464800" cy="8026400"/>
          </a:xfrm>
        </p:spPr>
        <p:txBody>
          <a:bodyPr>
            <a:normAutofit/>
          </a:bodyPr>
          <a:lstStyle/>
          <a:p>
            <a:pPr marL="514350" lvl="0" indent="-514350" algn="l">
              <a:buFont typeface="Wingdings" pitchFamily="2" charset="2"/>
              <a:buChar char="Ø"/>
            </a:pPr>
            <a:r>
              <a:rPr lang="ru-RU" sz="2800" dirty="0"/>
              <a:t>  </a:t>
            </a:r>
            <a:r>
              <a:rPr lang="ru-RU" sz="2800" dirty="0" err="1"/>
              <a:t>Внутриплацентарные</a:t>
            </a:r>
            <a:r>
              <a:rPr lang="ru-RU" sz="2800" dirty="0"/>
              <a:t> лакуны были впервые описаны </a:t>
            </a:r>
            <a:r>
              <a:rPr lang="en-US" sz="2800" dirty="0"/>
              <a:t>Finberg</a:t>
            </a:r>
            <a:r>
              <a:rPr lang="ru-RU" sz="2800" dirty="0"/>
              <a:t> и </a:t>
            </a:r>
            <a:r>
              <a:rPr lang="en-US" sz="2800" dirty="0"/>
              <a:t>Williams</a:t>
            </a:r>
            <a:r>
              <a:rPr lang="ru-RU" sz="2800" dirty="0"/>
              <a:t> в 1992году . По данным данных авторов, наличие сосудистых лакун в плацентарной ткани является наиболее информативным ультразвуковым признаком для выявления патологии прикрепления плаценты.</a:t>
            </a:r>
          </a:p>
          <a:p>
            <a:pPr lvl="0" algn="l"/>
            <a:endParaRPr lang="ru-RU" sz="2800" dirty="0"/>
          </a:p>
          <a:p>
            <a:pPr marL="514350" lvl="0" indent="-514350" algn="l">
              <a:buFont typeface="Wingdings" pitchFamily="2" charset="2"/>
              <a:buChar char="Ø"/>
            </a:pPr>
            <a:r>
              <a:rPr lang="ru-RU" sz="2800" dirty="0"/>
              <a:t> По данным </a:t>
            </a:r>
            <a:r>
              <a:rPr lang="da-DK" sz="2800" dirty="0" err="1"/>
              <a:t>Warshak</a:t>
            </a:r>
            <a:r>
              <a:rPr lang="da-DK" sz="2800" dirty="0"/>
              <a:t> CR, </a:t>
            </a:r>
            <a:r>
              <a:rPr lang="da-DK" sz="2800" dirty="0" err="1"/>
              <a:t>Eskander</a:t>
            </a:r>
            <a:r>
              <a:rPr lang="da-DK" sz="2800" dirty="0"/>
              <a:t> R, Hull AD</a:t>
            </a:r>
            <a:r>
              <a:rPr lang="ru-RU" sz="2800" dirty="0"/>
              <a:t> , визуализация </a:t>
            </a:r>
            <a:r>
              <a:rPr lang="ru-RU" sz="2800" dirty="0" err="1"/>
              <a:t>внутриплацентарных</a:t>
            </a:r>
            <a:r>
              <a:rPr lang="ru-RU" sz="2800" dirty="0"/>
              <a:t> лакун  обладает наибольшей чувствительностью в диагностике патологического прикрепления плаценты, что позволяет идентифицировать 78-93% случаев после 15 недели беременности, а специфичность данного признака достигает 78,6.</a:t>
            </a:r>
          </a:p>
          <a:p>
            <a:pPr lvl="0" algn="l"/>
            <a:endParaRPr lang="ru-RU" sz="2800" dirty="0"/>
          </a:p>
          <a:p>
            <a:pPr marL="514350" lvl="0" indent="-514350" algn="l">
              <a:buFont typeface="Wingdings" pitchFamily="2" charset="2"/>
              <a:buChar char="Ø"/>
            </a:pPr>
            <a:r>
              <a:rPr lang="en-US" sz="2800" dirty="0" err="1"/>
              <a:t>Twickleretal</a:t>
            </a:r>
            <a:r>
              <a:rPr lang="ru-RU" sz="2800" dirty="0"/>
              <a:t>. сообщают о том, что одним из наиболее информативных критериев, наряду с </a:t>
            </a:r>
            <a:r>
              <a:rPr lang="ru-RU" sz="2800" dirty="0" err="1"/>
              <a:t>внутриплацентарными</a:t>
            </a:r>
            <a:r>
              <a:rPr lang="ru-RU" sz="2800" dirty="0"/>
              <a:t> сосудами, является истончение </a:t>
            </a:r>
            <a:r>
              <a:rPr lang="ru-RU" sz="2800" dirty="0" err="1"/>
              <a:t>миометрия</a:t>
            </a:r>
            <a:r>
              <a:rPr lang="ru-RU" sz="2800" dirty="0"/>
              <a:t>. </a:t>
            </a:r>
          </a:p>
        </p:txBody>
      </p:sp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1B437CC7-7DF0-4942-A977-8B76922FFA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46046" y="258793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r>
              <a:rPr sz="5400" dirty="0" err="1"/>
              <a:t>Результаты</a:t>
            </a:r>
            <a:r>
              <a:rPr sz="5400" dirty="0"/>
              <a:t> </a:t>
            </a:r>
            <a:r>
              <a:rPr sz="5400" dirty="0" err="1"/>
              <a:t>и</a:t>
            </a:r>
            <a:r>
              <a:rPr sz="5400" dirty="0"/>
              <a:t> </a:t>
            </a:r>
            <a:r>
              <a:rPr sz="5400" dirty="0" err="1"/>
              <a:t>их</a:t>
            </a:r>
            <a:r>
              <a:rPr sz="5400" dirty="0"/>
              <a:t> </a:t>
            </a:r>
            <a:r>
              <a:rPr sz="5400" dirty="0" err="1"/>
              <a:t>обсуждение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39076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2A5EA88B-BF14-1446-AB4B-39D9D9F066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0000" y="219077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r>
              <a:rPr sz="5400" dirty="0" err="1"/>
              <a:t>Результаты</a:t>
            </a:r>
            <a:r>
              <a:rPr sz="5400" dirty="0"/>
              <a:t> </a:t>
            </a:r>
            <a:r>
              <a:rPr sz="5400" dirty="0" err="1"/>
              <a:t>и</a:t>
            </a:r>
            <a:r>
              <a:rPr sz="5400" dirty="0"/>
              <a:t> </a:t>
            </a:r>
            <a:r>
              <a:rPr sz="5400" dirty="0" err="1"/>
              <a:t>их</a:t>
            </a:r>
            <a:r>
              <a:rPr sz="5400" dirty="0"/>
              <a:t> </a:t>
            </a:r>
            <a:r>
              <a:rPr sz="5400" dirty="0" err="1"/>
              <a:t>обсуждение</a:t>
            </a:r>
            <a:endParaRPr sz="5400" dirty="0"/>
          </a:p>
        </p:txBody>
      </p:sp>
      <p:sp>
        <p:nvSpPr>
          <p:cNvPr id="6" name="Результаты и их обсуждение">
            <a:extLst>
              <a:ext uri="{FF2B5EF4-FFF2-40B4-BE49-F238E27FC236}">
                <a16:creationId xmlns:a16="http://schemas.microsoft.com/office/drawing/2014/main" id="{293BA4D6-07FB-5D42-BF70-0D8D45D263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0000" y="1885892"/>
            <a:ext cx="10739661" cy="7206349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pPr marL="457200" lvl="0" indent="-457200" algn="l">
              <a:buFont typeface="Wingdings" pitchFamily="2" charset="2"/>
              <a:buChar char="Ø"/>
            </a:pPr>
            <a:r>
              <a:rPr lang="ru-RU" sz="2800" dirty="0"/>
              <a:t>По мнению других авторов </a:t>
            </a:r>
            <a:r>
              <a:rPr lang="ru-RU" sz="2800" dirty="0" err="1"/>
              <a:t>H</a:t>
            </a:r>
            <a:r>
              <a:rPr lang="ru-RU" sz="2800" dirty="0"/>
              <a:t>. </a:t>
            </a:r>
            <a:r>
              <a:rPr lang="ru-RU" sz="2800" dirty="0" err="1"/>
              <a:t>J</a:t>
            </a:r>
            <a:r>
              <a:rPr lang="ru-RU" sz="2800" dirty="0"/>
              <a:t>. </a:t>
            </a:r>
            <a:r>
              <a:rPr lang="ru-RU" sz="2800" dirty="0" err="1"/>
              <a:t>Finberg</a:t>
            </a:r>
            <a:r>
              <a:rPr lang="ru-RU" sz="2800" dirty="0"/>
              <a:t> и </a:t>
            </a:r>
            <a:r>
              <a:rPr lang="ru-RU" sz="2800" dirty="0" err="1"/>
              <a:t>соавт</a:t>
            </a:r>
            <a:r>
              <a:rPr lang="ru-RU" sz="2800" dirty="0"/>
              <a:t>., </a:t>
            </a:r>
            <a:r>
              <a:rPr lang="ru-RU" sz="2800" dirty="0" err="1"/>
              <a:t>D</a:t>
            </a:r>
            <a:r>
              <a:rPr lang="ru-RU" sz="2800" dirty="0"/>
              <a:t>. </a:t>
            </a:r>
            <a:r>
              <a:rPr lang="ru-RU" sz="2800" dirty="0" err="1"/>
              <a:t>Levine</a:t>
            </a:r>
            <a:r>
              <a:rPr lang="ru-RU" sz="2800" dirty="0"/>
              <a:t> , наиболее </a:t>
            </a:r>
            <a:r>
              <a:rPr lang="ru-RU" sz="2800" dirty="0" err="1"/>
              <a:t>диагностически</a:t>
            </a:r>
            <a:r>
              <a:rPr lang="ru-RU" sz="2800" dirty="0"/>
              <a:t> значимым УЗ-критерием врастания плаценты, считали отсутствие или истончение (менее 1 мм) </a:t>
            </a:r>
            <a:r>
              <a:rPr lang="ru-RU" sz="2800" dirty="0" err="1"/>
              <a:t>гипоэхогеннои</a:t>
            </a:r>
            <a:r>
              <a:rPr lang="ru-RU" sz="2800" dirty="0"/>
              <a:t>̆ зоны между </a:t>
            </a:r>
            <a:r>
              <a:rPr lang="ru-RU" sz="2800" dirty="0" err="1"/>
              <a:t>плацентои</a:t>
            </a:r>
            <a:r>
              <a:rPr lang="ru-RU" sz="2800" dirty="0"/>
              <a:t>̆ и </a:t>
            </a:r>
            <a:r>
              <a:rPr lang="ru-RU" sz="2800" dirty="0" err="1"/>
              <a:t>миометрием</a:t>
            </a:r>
            <a:r>
              <a:rPr lang="ru-RU" sz="2800" dirty="0"/>
              <a:t>, </a:t>
            </a:r>
            <a:r>
              <a:rPr lang="ru-RU" sz="2800" dirty="0" err="1"/>
              <a:t>известнои</a:t>
            </a:r>
            <a:r>
              <a:rPr lang="ru-RU" sz="2800" dirty="0"/>
              <a:t>̆ также как «свободное пространство»</a:t>
            </a:r>
          </a:p>
          <a:p>
            <a:pPr lvl="0" algn="l"/>
            <a:endParaRPr lang="ru-RU" sz="2800" dirty="0"/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ru-RU" sz="2800" dirty="0"/>
              <a:t>По данным </a:t>
            </a:r>
            <a:r>
              <a:rPr lang="en-US" sz="2800" dirty="0" err="1"/>
              <a:t>McGahan</a:t>
            </a:r>
            <a:r>
              <a:rPr lang="en-US" sz="2800" dirty="0"/>
              <a:t> JP, Phillips HE, Reid MH</a:t>
            </a:r>
            <a:r>
              <a:rPr lang="ru-RU" sz="2800" dirty="0"/>
              <a:t> , отсутствие </a:t>
            </a:r>
            <a:r>
              <a:rPr lang="ru-RU" sz="2800" dirty="0" err="1"/>
              <a:t>гипоэхогенной</a:t>
            </a:r>
            <a:r>
              <a:rPr lang="ru-RU" sz="2800" dirty="0"/>
              <a:t> линии в ретроплацентарной зоне само по себе не является прогностическим фактором для патологии прикрепления плаценты. Чувствительность и положительная прогностическая ценность этого признака были 6% и 7% соответственно. Мы также обнаружили, что отсутствие визуализации ретроплацентарной </a:t>
            </a:r>
            <a:r>
              <a:rPr lang="ru-RU" sz="2800" dirty="0" err="1"/>
              <a:t>гипоэхогенной</a:t>
            </a:r>
            <a:r>
              <a:rPr lang="ru-RU" sz="2800" dirty="0"/>
              <a:t> зоны часто наблюдается при нормальной беременности.</a:t>
            </a:r>
          </a:p>
          <a:p>
            <a:pPr lvl="0"/>
            <a:r>
              <a:rPr lang="ru-RU" sz="2800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669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CE7E944D-435A-B040-AF60-32F568D372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807" y="151425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r>
              <a:rPr sz="5400" dirty="0" err="1"/>
              <a:t>Результаты</a:t>
            </a:r>
            <a:r>
              <a:rPr sz="5400" dirty="0"/>
              <a:t> </a:t>
            </a:r>
            <a:r>
              <a:rPr sz="5400" dirty="0" err="1"/>
              <a:t>и</a:t>
            </a:r>
            <a:r>
              <a:rPr sz="5400" dirty="0"/>
              <a:t> </a:t>
            </a:r>
            <a:r>
              <a:rPr sz="5400" dirty="0" err="1"/>
              <a:t>их</a:t>
            </a:r>
            <a:r>
              <a:rPr sz="5400" dirty="0"/>
              <a:t> </a:t>
            </a:r>
            <a:r>
              <a:rPr sz="5400" dirty="0" err="1"/>
              <a:t>обсуждение</a:t>
            </a:r>
            <a:endParaRPr sz="5400" dirty="0"/>
          </a:p>
        </p:txBody>
      </p:sp>
      <p:sp>
        <p:nvSpPr>
          <p:cNvPr id="6" name="Результаты и их обсуждение">
            <a:extLst>
              <a:ext uri="{FF2B5EF4-FFF2-40B4-BE49-F238E27FC236}">
                <a16:creationId xmlns:a16="http://schemas.microsoft.com/office/drawing/2014/main" id="{E2952C53-F3BA-BE44-A317-D101D2D101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94243" y="1880557"/>
            <a:ext cx="10071855" cy="734970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defTabSz="432308">
              <a:defRPr sz="5328"/>
            </a:lvl1pPr>
          </a:lstStyle>
          <a:p>
            <a:pPr algn="r"/>
            <a:endParaRPr lang="ru-RU" sz="4000" dirty="0"/>
          </a:p>
          <a:p>
            <a:pPr algn="l"/>
            <a:r>
              <a:rPr lang="ru-RU" sz="4000" dirty="0"/>
              <a:t>По данным </a:t>
            </a:r>
            <a:r>
              <a:rPr lang="en-US" sz="4000" dirty="0"/>
              <a:t>Varghese</a:t>
            </a:r>
            <a:r>
              <a:rPr lang="ru-RU" sz="4000" dirty="0"/>
              <a:t>, наиболее информативными признаками патологического прикрепления плаценты на МРТ являются:</a:t>
            </a:r>
          </a:p>
          <a:p>
            <a:pPr algn="l"/>
            <a:endParaRPr lang="ru-RU" sz="4000" dirty="0"/>
          </a:p>
          <a:p>
            <a:pPr marL="685800" lvl="0" indent="-685800" algn="l">
              <a:buFont typeface="Wingdings" pitchFamily="2" charset="2"/>
              <a:buChar char="v"/>
            </a:pPr>
            <a:r>
              <a:rPr lang="ru-RU" sz="4000" dirty="0" err="1"/>
              <a:t>гипоинтенсивные</a:t>
            </a:r>
            <a:r>
              <a:rPr lang="ru-RU" sz="4000" dirty="0"/>
              <a:t> </a:t>
            </a:r>
            <a:r>
              <a:rPr lang="ru-RU" sz="4000" dirty="0" err="1"/>
              <a:t>внутриплацентарные</a:t>
            </a:r>
            <a:r>
              <a:rPr lang="ru-RU" sz="4000" dirty="0"/>
              <a:t> участки </a:t>
            </a:r>
          </a:p>
          <a:p>
            <a:pPr marL="685800" lvl="0" indent="-685800" algn="l">
              <a:buFont typeface="Wingdings" pitchFamily="2" charset="2"/>
              <a:buChar char="v"/>
            </a:pPr>
            <a:r>
              <a:rPr lang="ru-RU" sz="4000" dirty="0"/>
              <a:t>гетерогенность сигнала от плацентарной ткани</a:t>
            </a:r>
          </a:p>
          <a:p>
            <a:pPr marL="685800" lvl="0" indent="-685800" algn="l">
              <a:buFont typeface="Wingdings" pitchFamily="2" charset="2"/>
              <a:buChar char="v"/>
            </a:pPr>
            <a:r>
              <a:rPr lang="ru-RU" sz="4000" dirty="0"/>
              <a:t>патологически извитые плацентарные сосуды</a:t>
            </a:r>
          </a:p>
          <a:p>
            <a:pPr lvl="0" algn="l"/>
            <a:endParaRPr lang="ru-RU" sz="4000" dirty="0"/>
          </a:p>
          <a:p>
            <a:pPr algn="l"/>
            <a:r>
              <a:rPr lang="ru-RU" sz="4000" dirty="0"/>
              <a:t>Менее чувствительными признаками по данным того же автора оказались:</a:t>
            </a:r>
          </a:p>
          <a:p>
            <a:pPr algn="l"/>
            <a:endParaRPr lang="ru-RU" sz="4000" dirty="0"/>
          </a:p>
          <a:p>
            <a:pPr marL="685800" lvl="0" indent="-685800" algn="l">
              <a:buFont typeface="Wingdings" pitchFamily="2" charset="2"/>
              <a:buChar char="v"/>
            </a:pPr>
            <a:r>
              <a:rPr lang="ru-RU" sz="4000" dirty="0"/>
              <a:t>выбухание стенки матки </a:t>
            </a:r>
          </a:p>
          <a:p>
            <a:pPr marL="685800" lvl="0" indent="-685800" algn="l">
              <a:buFont typeface="Wingdings" pitchFamily="2" charset="2"/>
              <a:buChar char="v"/>
            </a:pPr>
            <a:r>
              <a:rPr lang="ru-RU" sz="4000" dirty="0"/>
              <a:t>прерывистость </a:t>
            </a:r>
            <a:r>
              <a:rPr lang="ru-RU" sz="4000" dirty="0" err="1"/>
              <a:t>миометрия</a:t>
            </a:r>
            <a:r>
              <a:rPr lang="ru-RU" sz="4000" dirty="0"/>
              <a:t> </a:t>
            </a:r>
          </a:p>
          <a:p>
            <a:pPr marL="685800" lvl="0" indent="-685800" algn="l">
              <a:buFont typeface="Wingdings" pitchFamily="2" charset="2"/>
              <a:buChar char="v"/>
            </a:pPr>
            <a:r>
              <a:rPr lang="ru-RU" sz="4000" dirty="0"/>
              <a:t>конусовидная деформация контура мочевого пузыря</a:t>
            </a:r>
          </a:p>
          <a:p>
            <a:pPr algn="l"/>
            <a:endParaRPr lang="ru-RU" sz="4500" dirty="0"/>
          </a:p>
          <a:p>
            <a:pPr algn="r"/>
            <a:r>
              <a:rPr lang="ru-RU" sz="4500" dirty="0"/>
              <a:t>. </a:t>
            </a: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2878959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8443893D-431F-0F41-B025-1FFED204A1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5804" y="-96807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r>
              <a:rPr sz="5400" dirty="0" err="1"/>
              <a:t>Результаты</a:t>
            </a:r>
            <a:r>
              <a:rPr sz="5400" dirty="0"/>
              <a:t> </a:t>
            </a:r>
            <a:r>
              <a:rPr sz="5400" dirty="0" err="1"/>
              <a:t>и</a:t>
            </a:r>
            <a:r>
              <a:rPr sz="5400" dirty="0"/>
              <a:t> </a:t>
            </a:r>
            <a:r>
              <a:rPr sz="5400" dirty="0" err="1"/>
              <a:t>их</a:t>
            </a:r>
            <a:r>
              <a:rPr sz="5400" dirty="0"/>
              <a:t> </a:t>
            </a:r>
            <a:r>
              <a:rPr sz="5400" dirty="0" err="1"/>
              <a:t>обсуждение</a:t>
            </a:r>
            <a:endParaRPr sz="5400" dirty="0"/>
          </a:p>
        </p:txBody>
      </p:sp>
      <p:sp>
        <p:nvSpPr>
          <p:cNvPr id="6" name="Рисунок 1">
            <a:extLst>
              <a:ext uri="{FF2B5EF4-FFF2-40B4-BE49-F238E27FC236}">
                <a16:creationId xmlns:a16="http://schemas.microsoft.com/office/drawing/2014/main" id="{96387049-CDAC-634B-813F-3D91A6E405A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38355" y="1173193"/>
            <a:ext cx="11800936" cy="9109494"/>
          </a:xfrm>
        </p:spPr>
        <p:txBody>
          <a:bodyPr>
            <a:normAutofit fontScale="40000" lnSpcReduction="20000"/>
          </a:bodyPr>
          <a:lstStyle/>
          <a:p>
            <a:pPr marL="685800" indent="-685800" algn="l">
              <a:buFont typeface="Wingdings" pitchFamily="2" charset="2"/>
              <a:buChar char="v"/>
            </a:pPr>
            <a:r>
              <a:rPr lang="en-US" sz="7000" dirty="0" err="1"/>
              <a:t>Taipale</a:t>
            </a:r>
            <a:r>
              <a:rPr lang="en-US" sz="7000" dirty="0"/>
              <a:t> P., Orden M.R., Berg </a:t>
            </a:r>
            <a:r>
              <a:rPr lang="en-US" sz="7000" dirty="0" err="1"/>
              <a:t>Marja</a:t>
            </a:r>
            <a:r>
              <a:rPr lang="en-US" sz="7000" dirty="0"/>
              <a:t> </a:t>
            </a:r>
            <a:r>
              <a:rPr lang="ru-RU" sz="7000" dirty="0" err="1"/>
              <a:t>утверждают,что</a:t>
            </a:r>
            <a:r>
              <a:rPr lang="ru-RU" sz="7000" dirty="0"/>
              <a:t> УЗИ и МРТ обладают сходными показателями качества диагностики, то есть чувствительность и специфичность двух методов достоверно не различаются .</a:t>
            </a:r>
            <a:endParaRPr lang="en-US" sz="7000" dirty="0"/>
          </a:p>
          <a:p>
            <a:pPr algn="l"/>
            <a:endParaRPr lang="ru-RU" sz="7000" dirty="0"/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7000" dirty="0" err="1"/>
              <a:t>Warshak</a:t>
            </a:r>
            <a:r>
              <a:rPr lang="en-US" sz="7000" dirty="0"/>
              <a:t> et al</a:t>
            </a:r>
            <a:r>
              <a:rPr lang="ru-RU" sz="7000" dirty="0"/>
              <a:t>. показали в ретроспективном исследовании диагностические возможности ультразвукового исследования. Чувствительность, специфичность составили 77%, 96</a:t>
            </a:r>
            <a:r>
              <a:rPr lang="en-US" sz="7000" dirty="0"/>
              <a:t>%</a:t>
            </a:r>
            <a:r>
              <a:rPr lang="ru-RU" sz="7000" dirty="0"/>
              <a:t>. Эти диагностические возможности соотносятся с полученными нами данными.</a:t>
            </a:r>
            <a:endParaRPr lang="en-US" sz="7000" dirty="0"/>
          </a:p>
          <a:p>
            <a:pPr algn="l"/>
            <a:endParaRPr lang="ru-RU" sz="7000" dirty="0"/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7000" dirty="0"/>
              <a:t> C.R. </a:t>
            </a:r>
            <a:r>
              <a:rPr lang="en-US" sz="7000" dirty="0" err="1"/>
              <a:t>Warshak</a:t>
            </a:r>
            <a:r>
              <a:rPr lang="en-US" sz="7000" dirty="0"/>
              <a:t> </a:t>
            </a:r>
            <a:r>
              <a:rPr lang="ru-RU" sz="7000" dirty="0"/>
              <a:t>и </a:t>
            </a:r>
            <a:r>
              <a:rPr lang="ru-RU" sz="7000" dirty="0" err="1"/>
              <a:t>соавт</a:t>
            </a:r>
            <a:r>
              <a:rPr lang="ru-RU" sz="7000" dirty="0"/>
              <a:t>.: чувствительность МРТ (с гадолинием) составила 88 %, а специфичность – 100 % . Возможно, столь высокие показатели обусловлены применением МРТ с контрастированием</a:t>
            </a:r>
            <a:r>
              <a:rPr lang="en-US" sz="7000" dirty="0"/>
              <a:t>.</a:t>
            </a:r>
          </a:p>
          <a:p>
            <a:pPr marL="685800" indent="-685800" algn="l">
              <a:buFont typeface="Wingdings" pitchFamily="2" charset="2"/>
              <a:buChar char="v"/>
            </a:pPr>
            <a:endParaRPr lang="en-US" sz="7000" dirty="0"/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7000" dirty="0"/>
              <a:t>В частности, по данным крупномасштабного исследования </a:t>
            </a:r>
            <a:r>
              <a:rPr lang="en-US" sz="7000" dirty="0"/>
              <a:t>X. Meng </a:t>
            </a:r>
            <a:r>
              <a:rPr lang="ru-RU" sz="7000" dirty="0"/>
              <a:t>и </a:t>
            </a:r>
            <a:r>
              <a:rPr lang="ru-RU" sz="7000" dirty="0" err="1"/>
              <a:t>соавт</a:t>
            </a:r>
            <a:r>
              <a:rPr lang="ru-RU" sz="7000" dirty="0"/>
              <a:t>., чувствительность УЗИ и МРТ составила 0,83 и 0,82, а специфичность 0,95 и 0,88.</a:t>
            </a:r>
            <a:endParaRPr lang="en-US" sz="7000" dirty="0"/>
          </a:p>
          <a:p>
            <a:pPr marL="685800" indent="-685800" algn="l">
              <a:buFont typeface="Wingdings" pitchFamily="2" charset="2"/>
              <a:buChar char="v"/>
            </a:pPr>
            <a:endParaRPr lang="en-US" sz="7000" dirty="0"/>
          </a:p>
          <a:p>
            <a:pPr marL="685800" indent="-685800" algn="l">
              <a:buFont typeface="Wingdings" pitchFamily="2" charset="2"/>
              <a:buChar char="v"/>
            </a:pPr>
            <a:r>
              <a:rPr lang="ru-RU" sz="7000" dirty="0"/>
              <a:t>По мнению </a:t>
            </a:r>
            <a:r>
              <a:rPr lang="ru-RU" sz="7000" dirty="0" err="1"/>
              <a:t>W</a:t>
            </a:r>
            <a:r>
              <a:rPr lang="ru-RU" sz="7000" dirty="0"/>
              <a:t>. </a:t>
            </a:r>
            <a:r>
              <a:rPr lang="ru-RU" sz="7000" dirty="0" err="1"/>
              <a:t>Baughman</a:t>
            </a:r>
            <a:r>
              <a:rPr lang="ru-RU" sz="7000" dirty="0"/>
              <a:t> и </a:t>
            </a:r>
            <a:r>
              <a:rPr lang="ru-RU" sz="7000" dirty="0" err="1"/>
              <a:t>соавт</a:t>
            </a:r>
            <a:r>
              <a:rPr lang="ru-RU" sz="7000" dirty="0"/>
              <a:t>., </a:t>
            </a:r>
            <a:r>
              <a:rPr lang="ru-RU" sz="7000" dirty="0" err="1"/>
              <a:t>S</a:t>
            </a:r>
            <a:r>
              <a:rPr lang="ru-RU" sz="7000" dirty="0"/>
              <a:t>. </a:t>
            </a:r>
            <a:r>
              <a:rPr lang="ru-RU" sz="7000" dirty="0" err="1"/>
              <a:t>Dekan</a:t>
            </a:r>
            <a:r>
              <a:rPr lang="ru-RU" sz="7000" dirty="0"/>
              <a:t> и </a:t>
            </a:r>
            <a:r>
              <a:rPr lang="ru-RU" sz="7000" dirty="0" err="1"/>
              <a:t>соавт</a:t>
            </a:r>
            <a:r>
              <a:rPr lang="ru-RU" sz="7000" dirty="0"/>
              <a:t>., </a:t>
            </a:r>
            <a:r>
              <a:rPr lang="ru-RU" sz="7000" dirty="0" err="1"/>
              <a:t>D</a:t>
            </a:r>
            <a:r>
              <a:rPr lang="ru-RU" sz="7000" dirty="0"/>
              <a:t>. </a:t>
            </a:r>
            <a:r>
              <a:rPr lang="ru-RU" sz="7000" dirty="0" err="1"/>
              <a:t>Levine</a:t>
            </a:r>
            <a:r>
              <a:rPr lang="ru-RU" sz="7000" dirty="0"/>
              <a:t> и </a:t>
            </a:r>
            <a:r>
              <a:rPr lang="ru-RU" sz="7000" dirty="0" err="1"/>
              <a:t>соавт</a:t>
            </a:r>
            <a:r>
              <a:rPr lang="ru-RU" sz="7000" dirty="0"/>
              <a:t>., при некоторых условиях МРТ обладает рядом преимуществ по сравнению с УЗИ. По их мнению МРТ является методом выбора при подозрении на врастание плаценты, </a:t>
            </a:r>
            <a:r>
              <a:rPr lang="ru-RU" sz="7000" dirty="0" err="1"/>
              <a:t>расположеннои</a:t>
            </a:r>
            <a:r>
              <a:rPr lang="ru-RU" sz="7000" dirty="0"/>
              <a:t>̆ по </a:t>
            </a:r>
            <a:r>
              <a:rPr lang="ru-RU" sz="7000" dirty="0" err="1"/>
              <a:t>заднеи</a:t>
            </a:r>
            <a:r>
              <a:rPr lang="ru-RU" sz="7000" dirty="0"/>
              <a:t>̆ стенке, а также более информативно у пациенток на большом сроке беременности и с ожирением </a:t>
            </a:r>
            <a:r>
              <a:rPr lang="ru-RU" sz="7000" dirty="0" err="1"/>
              <a:t>высокои</a:t>
            </a:r>
            <a:r>
              <a:rPr lang="ru-RU" sz="7000" dirty="0"/>
              <a:t>̆ степени.</a:t>
            </a:r>
          </a:p>
          <a:p>
            <a:endParaRPr lang="ru-RU" sz="5900" dirty="0"/>
          </a:p>
          <a:p>
            <a:pPr algn="r"/>
            <a:r>
              <a:rPr lang="ru-RU" sz="2000" dirty="0"/>
              <a:t> </a:t>
            </a:r>
          </a:p>
          <a:p>
            <a:pPr algn="r"/>
            <a:endParaRPr lang="ru-RU" sz="2000" dirty="0"/>
          </a:p>
          <a:p>
            <a:pPr algn="r"/>
            <a:endParaRPr lang="ru-RU" sz="2000" dirty="0"/>
          </a:p>
          <a:p>
            <a:pPr algn="r"/>
            <a:endParaRPr lang="ru-RU" sz="2000" dirty="0"/>
          </a:p>
          <a:p>
            <a:pPr algn="r"/>
            <a:endParaRPr lang="ru-RU" sz="2000" dirty="0"/>
          </a:p>
          <a:p>
            <a:pPr algn="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2562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9E47160-F907-6946-A45D-95C8E5C2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08" y="400169"/>
            <a:ext cx="10464800" cy="1270000"/>
          </a:xfrm>
        </p:spPr>
        <p:txBody>
          <a:bodyPr>
            <a:normAutofit/>
          </a:bodyPr>
          <a:lstStyle/>
          <a:p>
            <a:r>
              <a:rPr lang="ru-RU" sz="5400" dirty="0"/>
              <a:t>Выводы</a:t>
            </a:r>
          </a:p>
        </p:txBody>
      </p:sp>
      <p:sp>
        <p:nvSpPr>
          <p:cNvPr id="5" name="Рисунок 1">
            <a:extLst>
              <a:ext uri="{FF2B5EF4-FFF2-40B4-BE49-F238E27FC236}">
                <a16:creationId xmlns:a16="http://schemas.microsoft.com/office/drawing/2014/main" id="{AA045381-BFE3-7A43-AC38-93BA4915CBF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73516" y="2049730"/>
            <a:ext cx="10565441" cy="681822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Таким образом, антенатальная диагностика врастания плаценты у пациенток с </a:t>
            </a:r>
            <a:r>
              <a:rPr lang="ru-RU" sz="2800" dirty="0" err="1"/>
              <a:t>предлежанием</a:t>
            </a:r>
            <a:r>
              <a:rPr lang="ru-RU" sz="2800" dirty="0"/>
              <a:t> плаценты и рубцом на матке после кесарева сечения может считаться вполне </a:t>
            </a:r>
            <a:r>
              <a:rPr lang="ru-RU" sz="2800" dirty="0" err="1"/>
              <a:t>удовлетворительнои</a:t>
            </a:r>
            <a:r>
              <a:rPr lang="ru-RU" sz="2800" dirty="0"/>
              <a:t>̆.</a:t>
            </a:r>
            <a:endParaRPr lang="en-US" sz="2800" dirty="0"/>
          </a:p>
          <a:p>
            <a:pPr algn="l"/>
            <a:r>
              <a:rPr lang="ru-RU" sz="2800" dirty="0"/>
              <a:t> </a:t>
            </a:r>
            <a:endParaRPr lang="en-US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При сравнении двух методов в нашем исследовании  установлено, что МРТ превосходит ультразвуковой метод в чувствительности и в специфичности. Это возможно связано с ограничениями исследования, небольшой выборкой и недостаточного количества пациентов в</a:t>
            </a:r>
            <a:r>
              <a:rPr lang="en-US" sz="2800" dirty="0"/>
              <a:t>o</a:t>
            </a:r>
            <a:r>
              <a:rPr lang="ru-RU" sz="2800" dirty="0"/>
              <a:t> </a:t>
            </a:r>
            <a:r>
              <a:rPr lang="en-US" sz="2800" dirty="0"/>
              <a:t>II </a:t>
            </a:r>
            <a:r>
              <a:rPr lang="ru-RU" sz="2800" dirty="0"/>
              <a:t>и</a:t>
            </a:r>
            <a:r>
              <a:rPr lang="en-US" sz="2800" dirty="0"/>
              <a:t> III</a:t>
            </a:r>
            <a:r>
              <a:rPr lang="ru-RU" sz="2800" dirty="0"/>
              <a:t> группах.</a:t>
            </a:r>
          </a:p>
          <a:p>
            <a:pPr algn="l"/>
            <a:endParaRPr lang="en-US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На </a:t>
            </a:r>
            <a:r>
              <a:rPr lang="ru-RU" sz="2800" dirty="0" err="1"/>
              <a:t>сегодняшнии</a:t>
            </a:r>
            <a:r>
              <a:rPr lang="ru-RU" sz="2800" dirty="0"/>
              <a:t>̆ день ни УЗИ, ни МРТ у </a:t>
            </a:r>
            <a:r>
              <a:rPr lang="ru-RU" sz="2800" dirty="0" err="1"/>
              <a:t>даннои</a:t>
            </a:r>
            <a:r>
              <a:rPr lang="ru-RU" sz="2800" dirty="0"/>
              <a:t>̆ категории пациенток предпочтения отдать нельзя, так их диагностическая значимость вполне сопоставима.</a:t>
            </a:r>
          </a:p>
        </p:txBody>
      </p:sp>
    </p:spTree>
    <p:extLst>
      <p:ext uri="{BB962C8B-B14F-4D97-AF65-F5344CB8AC3E}">
        <p14:creationId xmlns:p14="http://schemas.microsoft.com/office/powerpoint/2010/main" val="274621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B029608-8B53-7245-A71E-8187B983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1270000"/>
          </a:xfrm>
        </p:spPr>
        <p:txBody>
          <a:bodyPr>
            <a:normAutofit/>
          </a:bodyPr>
          <a:lstStyle/>
          <a:p>
            <a:r>
              <a:rPr lang="ru-RU" sz="5400" dirty="0"/>
              <a:t>Актуальность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C513BC-7D6B-B042-9A56-D96FB220B4D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21434" y="1546046"/>
            <a:ext cx="11248845" cy="8012024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В 1937 году </a:t>
            </a:r>
            <a:r>
              <a:rPr lang="en-US" sz="2800" dirty="0"/>
              <a:t>Irving and </a:t>
            </a:r>
            <a:r>
              <a:rPr lang="en-US" sz="2800" dirty="0" err="1"/>
              <a:t>Hertig</a:t>
            </a:r>
            <a:r>
              <a:rPr lang="ru-RU" sz="2800" dirty="0"/>
              <a:t> впервые дали определение аномальному прикреплению плаценты как «патологического прикрепления плаценты, полного или частичного, к подлежащей стенке матки»</a:t>
            </a:r>
          </a:p>
          <a:p>
            <a:pPr algn="l"/>
            <a:endParaRPr lang="ru-RU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Аномальная инвазия приводит к неспособности плаценты нормально отделяться от стенки матки при родах.</a:t>
            </a:r>
            <a:r>
              <a:rPr lang="ru-RU" sz="2800" i="1" dirty="0"/>
              <a:t> </a:t>
            </a:r>
            <a:r>
              <a:rPr lang="en-US" sz="2800" dirty="0"/>
              <a:t>P</a:t>
            </a:r>
            <a:r>
              <a:rPr lang="ru-RU" sz="2800" dirty="0" err="1"/>
              <a:t>lacenta</a:t>
            </a:r>
            <a:r>
              <a:rPr lang="ru-RU" sz="2800" dirty="0"/>
              <a:t> </a:t>
            </a:r>
            <a:r>
              <a:rPr lang="ru-RU" sz="2800" dirty="0" err="1"/>
              <a:t>accreta</a:t>
            </a:r>
            <a:r>
              <a:rPr lang="ru-RU" sz="2800" dirty="0"/>
              <a:t> провоцирует массивное кровоизлияние, приводящее к высокой материнской заболеваемости и смертности. </a:t>
            </a:r>
          </a:p>
          <a:p>
            <a:pPr algn="l"/>
            <a:endParaRPr lang="ru-RU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Недавние популяционные исследования </a:t>
            </a:r>
            <a:r>
              <a:rPr lang="ru-RU" sz="2800" dirty="0" err="1"/>
              <a:t>показали,что</a:t>
            </a:r>
            <a:r>
              <a:rPr lang="ru-RU" sz="2800" dirty="0"/>
              <a:t> в половине двух третей случаев до родов не диагностирована </a:t>
            </a:r>
            <a:r>
              <a:rPr lang="ru-RU" sz="2800" dirty="0" err="1"/>
              <a:t>placenta</a:t>
            </a:r>
            <a:r>
              <a:rPr lang="ru-RU" sz="2800" dirty="0"/>
              <a:t> </a:t>
            </a:r>
            <a:r>
              <a:rPr lang="ru-RU" sz="2800" dirty="0" err="1"/>
              <a:t>accreta</a:t>
            </a:r>
            <a:r>
              <a:rPr lang="ru-RU" sz="2800" dirty="0"/>
              <a:t> .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ru-RU" sz="2800" dirty="0"/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Частота </a:t>
            </a:r>
            <a:r>
              <a:rPr lang="ru-RU" sz="2800" dirty="0" err="1"/>
              <a:t>placenta</a:t>
            </a:r>
            <a:r>
              <a:rPr lang="ru-RU" sz="2800" dirty="0"/>
              <a:t> </a:t>
            </a:r>
            <a:r>
              <a:rPr lang="ru-RU" sz="2800" dirty="0" err="1"/>
              <a:t>accreta</a:t>
            </a:r>
            <a:r>
              <a:rPr lang="ru-RU" sz="2800" dirty="0"/>
              <a:t> напрямую связана с увеличением кесарева сечения.</a:t>
            </a:r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endParaRPr lang="ru-RU" sz="2800" dirty="0"/>
          </a:p>
          <a:p>
            <a:pPr algn="r"/>
            <a:r>
              <a:rPr lang="en-US" sz="2800" dirty="0"/>
              <a:t>American Journal of Obstetrics and Gynecology (2017) </a:t>
            </a:r>
            <a:endParaRPr lang="ru-RU" sz="2800" dirty="0"/>
          </a:p>
          <a:p>
            <a:pPr algn="r"/>
            <a:r>
              <a:rPr lang="en-US" sz="2800" dirty="0"/>
              <a:t>. 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600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09F565-9897-1F4F-BC11-5B7559735C95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2" b="21842"/>
          <a:stretch>
            <a:fillRect/>
          </a:stretch>
        </p:blipFill>
        <p:spPr>
          <a:xfrm>
            <a:off x="2950233" y="1270000"/>
            <a:ext cx="7384212" cy="727046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E6F0B8D-72A7-0A40-AAC5-A073389D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554" y="0"/>
            <a:ext cx="10464800" cy="1270000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66C7A3-4FDB-8847-A2E0-75D2370E1721}"/>
              </a:ext>
            </a:extLst>
          </p:cNvPr>
          <p:cNvSpPr/>
          <p:nvPr/>
        </p:nvSpPr>
        <p:spPr>
          <a:xfrm>
            <a:off x="2486341" y="8699092"/>
            <a:ext cx="8311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Friedrich August von </a:t>
            </a:r>
            <a:r>
              <a:rPr lang="en-US" sz="2800" b="1" dirty="0" err="1"/>
              <a:t>Kaulbach</a:t>
            </a:r>
            <a:r>
              <a:rPr lang="en-US" sz="2800" b="1" dirty="0"/>
              <a:t> (1850–1920)</a:t>
            </a:r>
          </a:p>
        </p:txBody>
      </p:sp>
    </p:spTree>
    <p:extLst>
      <p:ext uri="{BB962C8B-B14F-4D97-AF65-F5344CB8AC3E}">
        <p14:creationId xmlns:p14="http://schemas.microsoft.com/office/powerpoint/2010/main" val="230254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К сожалению, до сегодняшнего дня основным методом борьбы с интраоперационным кровотечением остается гистерэктомия, в результате чего пациентки утрачивают репродуктивную функцию. Избежать гистерэктомии и сохранить репродуктивную функцию пациенток с врастанием плаценты— важная задача современного акушерства. В связи с этим большое значение приобретает антенатальная диагностика истинного врастания плаценты. В зарубежной литературе последних лет активно обсуждается вопрос о значимости различных методов диагностики врастания плаценты, в первую очередь, инструментальных: ультразвуковое исследование (УЗИ), магнитно-резонансная томография (МРТ) во 2-3 триместрах беременности ."/>
          <p:cNvSpPr txBox="1">
            <a:spLocks noGrp="1"/>
          </p:cNvSpPr>
          <p:nvPr>
            <p:ph type="ctrTitle"/>
          </p:nvPr>
        </p:nvSpPr>
        <p:spPr>
          <a:xfrm>
            <a:off x="938362" y="1324481"/>
            <a:ext cx="10793563" cy="6831167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defTabSz="362204">
              <a:spcBef>
                <a:spcPts val="1800"/>
              </a:spcBef>
              <a:defRPr sz="2356"/>
            </a:pPr>
            <a:endParaRPr lang="ru-RU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Taipale Р., 2014; Lim P.S., 2013."/>
          <p:cNvSpPr txBox="1">
            <a:spLocks noGrp="1"/>
          </p:cNvSpPr>
          <p:nvPr>
            <p:ph type="subTitle" sz="quarter" idx="1"/>
          </p:nvPr>
        </p:nvSpPr>
        <p:spPr>
          <a:xfrm>
            <a:off x="7715387" y="2337456"/>
            <a:ext cx="3749508" cy="581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l" fontAlgn="ctr">
              <a:spcBef>
                <a:spcPts val="3000"/>
              </a:spcBef>
              <a:buFont typeface="+mj-lt"/>
              <a:buAutoNum type="alphaUcPeriod"/>
              <a:defRPr sz="3100"/>
            </a:pPr>
            <a:r>
              <a:rPr lang="ru-RU" sz="3100" dirty="0"/>
              <a:t>норма</a:t>
            </a:r>
          </a:p>
          <a:p>
            <a:pPr marL="514350" indent="-514350" algn="l">
              <a:spcBef>
                <a:spcPts val="3000"/>
              </a:spcBef>
              <a:buFont typeface="+mj-lt"/>
              <a:buAutoNum type="alphaUcPeriod"/>
              <a:defRPr sz="3100"/>
            </a:pPr>
            <a:r>
              <a:rPr lang="en-US" sz="3100" dirty="0"/>
              <a:t>placenta </a:t>
            </a:r>
            <a:r>
              <a:rPr lang="en-US" sz="3100" dirty="0" err="1"/>
              <a:t>accreta</a:t>
            </a:r>
            <a:endParaRPr lang="en-US" sz="3100" dirty="0"/>
          </a:p>
          <a:p>
            <a:pPr marL="514350" indent="-514350" algn="l">
              <a:spcBef>
                <a:spcPts val="3000"/>
              </a:spcBef>
              <a:buFont typeface="+mj-lt"/>
              <a:buAutoNum type="alphaUcPeriod"/>
              <a:defRPr sz="3100"/>
            </a:pPr>
            <a:r>
              <a:rPr lang="en-US" sz="3100" dirty="0"/>
              <a:t>placenta increta</a:t>
            </a:r>
          </a:p>
          <a:p>
            <a:pPr marL="514350" indent="-514350" algn="l">
              <a:spcBef>
                <a:spcPts val="3000"/>
              </a:spcBef>
              <a:buFont typeface="+mj-lt"/>
              <a:buAutoNum type="alphaUcPeriod"/>
              <a:defRPr sz="3100"/>
            </a:pPr>
            <a:r>
              <a:rPr lang="en-US" sz="3100" dirty="0"/>
              <a:t>placenta </a:t>
            </a:r>
            <a:r>
              <a:rPr lang="en-US" sz="3100" dirty="0" err="1"/>
              <a:t>percreta</a:t>
            </a:r>
            <a:endParaRPr lang="ru-RU" sz="2000" dirty="0">
              <a:solidFill>
                <a:srgbClr val="0000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Актуальность"/>
          <p:cNvSpPr txBox="1"/>
          <p:nvPr/>
        </p:nvSpPr>
        <p:spPr>
          <a:xfrm>
            <a:off x="3414659" y="390893"/>
            <a:ext cx="6175482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200"/>
            </a:lvl1pPr>
          </a:lstStyle>
          <a:p>
            <a:r>
              <a:rPr sz="5400" dirty="0" err="1"/>
              <a:t>Актуальность</a:t>
            </a:r>
            <a:endParaRPr sz="5400" dirty="0"/>
          </a:p>
        </p:txBody>
      </p:sp>
      <p:pic>
        <p:nvPicPr>
          <p:cNvPr id="2050" name="Picture 2" descr="page2image2905200">
            <a:extLst>
              <a:ext uri="{FF2B5EF4-FFF2-40B4-BE49-F238E27FC236}">
                <a16:creationId xmlns:a16="http://schemas.microsoft.com/office/drawing/2014/main" id="{266183E1-196D-EB45-83E2-621BD9421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53" y="1427594"/>
            <a:ext cx="5628257" cy="68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E5AFEF-698E-3C46-B48E-8CB5BF478C4A}"/>
              </a:ext>
            </a:extLst>
          </p:cNvPr>
          <p:cNvSpPr txBox="1"/>
          <p:nvPr/>
        </p:nvSpPr>
        <p:spPr>
          <a:xfrm>
            <a:off x="987253" y="4371255"/>
            <a:ext cx="2981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+mn-lt"/>
                <a:ea typeface="+mn-ea"/>
                <a:cs typeface="+mn-cs"/>
                <a:sym typeface="Noteworthy Light"/>
              </a:rPr>
              <a:t>A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3E231A"/>
              </a:solidFill>
              <a:effectLst/>
              <a:uFillTx/>
              <a:latin typeface="+mn-lt"/>
              <a:ea typeface="+mn-ea"/>
              <a:cs typeface="+mn-cs"/>
              <a:sym typeface="Noteworthy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375F8-5973-3C4C-875B-264A59D09BA5}"/>
              </a:ext>
            </a:extLst>
          </p:cNvPr>
          <p:cNvSpPr txBox="1"/>
          <p:nvPr/>
        </p:nvSpPr>
        <p:spPr>
          <a:xfrm>
            <a:off x="3919811" y="4291681"/>
            <a:ext cx="29655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+mn-lt"/>
                <a:ea typeface="+mn-ea"/>
                <a:cs typeface="+mn-cs"/>
                <a:sym typeface="Noteworthy Light"/>
              </a:rPr>
              <a:t>B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3E231A"/>
              </a:solidFill>
              <a:effectLst/>
              <a:uFillTx/>
              <a:latin typeface="+mn-lt"/>
              <a:ea typeface="+mn-ea"/>
              <a:cs typeface="+mn-cs"/>
              <a:sym typeface="Noteworthy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4CE85-2DBD-A54D-96D4-D7C143D5E391}"/>
              </a:ext>
            </a:extLst>
          </p:cNvPr>
          <p:cNvSpPr txBox="1"/>
          <p:nvPr/>
        </p:nvSpPr>
        <p:spPr>
          <a:xfrm>
            <a:off x="716362" y="7683725"/>
            <a:ext cx="83994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+mn-lt"/>
                <a:ea typeface="+mn-ea"/>
                <a:cs typeface="+mn-cs"/>
                <a:sym typeface="Noteworthy Light"/>
              </a:rPr>
              <a:t>C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3E231A"/>
              </a:solidFill>
              <a:effectLst/>
              <a:uFillTx/>
              <a:latin typeface="+mn-lt"/>
              <a:ea typeface="+mn-ea"/>
              <a:cs typeface="+mn-cs"/>
              <a:sym typeface="Noteworthy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DB35F-45E9-A443-BA52-61EBB005511A}"/>
              </a:ext>
            </a:extLst>
          </p:cNvPr>
          <p:cNvSpPr txBox="1"/>
          <p:nvPr/>
        </p:nvSpPr>
        <p:spPr>
          <a:xfrm flipH="1">
            <a:off x="3609424" y="7683725"/>
            <a:ext cx="75554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E231A"/>
                </a:solidFill>
                <a:effectLst/>
                <a:uFillTx/>
                <a:latin typeface="+mn-lt"/>
                <a:ea typeface="+mn-ea"/>
                <a:cs typeface="+mn-cs"/>
                <a:sym typeface="Noteworthy Light"/>
              </a:rPr>
              <a:t>D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3E231A"/>
              </a:solidFill>
              <a:effectLst/>
              <a:uFillTx/>
              <a:latin typeface="+mn-lt"/>
              <a:ea typeface="+mn-ea"/>
              <a:cs typeface="+mn-cs"/>
              <a:sym typeface="Noteworthy Ligh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Цель работы"/>
          <p:cNvSpPr txBox="1">
            <a:spLocks noGrp="1"/>
          </p:cNvSpPr>
          <p:nvPr>
            <p:ph type="title"/>
          </p:nvPr>
        </p:nvSpPr>
        <p:spPr>
          <a:xfrm>
            <a:off x="1269999" y="250884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61518">
              <a:defRPr sz="5688"/>
            </a:lvl1pPr>
          </a:lstStyle>
          <a:p>
            <a:r>
              <a:rPr sz="5400" dirty="0" err="1"/>
              <a:t>Цель</a:t>
            </a:r>
            <a:r>
              <a:rPr sz="5400" dirty="0"/>
              <a:t> </a:t>
            </a:r>
            <a:r>
              <a:rPr sz="5400" dirty="0" err="1"/>
              <a:t>работы</a:t>
            </a:r>
            <a:endParaRPr sz="5400" dirty="0"/>
          </a:p>
        </p:txBody>
      </p:sp>
      <p:sp>
        <p:nvSpPr>
          <p:cNvPr id="136" name="Определение значимых маркеров ультразвукового исследования и магнитно-резонансной томографии в диагностике глубины инвазии ворсин хориона в миометрий у женщин с рубцом на матке после операции кесарева сечения."/>
          <p:cNvSpPr txBox="1">
            <a:spLocks noGrp="1"/>
          </p:cNvSpPr>
          <p:nvPr>
            <p:ph type="body" sz="quarter" idx="1"/>
          </p:nvPr>
        </p:nvSpPr>
        <p:spPr>
          <a:xfrm>
            <a:off x="1066800" y="1520884"/>
            <a:ext cx="10464800" cy="1460501"/>
          </a:xfrm>
          <a:prstGeom prst="rect">
            <a:avLst/>
          </a:prstGeom>
        </p:spPr>
        <p:txBody>
          <a:bodyPr>
            <a:noAutofit/>
          </a:bodyPr>
          <a:lstStyle>
            <a:lvl1pPr defTabSz="309625">
              <a:spcBef>
                <a:spcPts val="1500"/>
              </a:spcBef>
              <a:defRPr sz="2014"/>
            </a:lvl1pPr>
          </a:lstStyle>
          <a:p>
            <a:r>
              <a:rPr sz="2800" dirty="0" err="1"/>
              <a:t>Определение</a:t>
            </a:r>
            <a:r>
              <a:rPr sz="2800" dirty="0"/>
              <a:t> </a:t>
            </a:r>
            <a:r>
              <a:rPr sz="2800" dirty="0" err="1"/>
              <a:t>значимых</a:t>
            </a:r>
            <a:r>
              <a:rPr sz="2800" dirty="0"/>
              <a:t> </a:t>
            </a:r>
            <a:r>
              <a:rPr sz="2800" dirty="0" err="1"/>
              <a:t>маркеров</a:t>
            </a:r>
            <a:r>
              <a:rPr sz="2800" dirty="0"/>
              <a:t> </a:t>
            </a:r>
            <a:r>
              <a:rPr sz="2800" dirty="0" err="1"/>
              <a:t>ультразвукового</a:t>
            </a:r>
            <a:r>
              <a:rPr sz="2800" dirty="0"/>
              <a:t> </a:t>
            </a:r>
            <a:r>
              <a:rPr sz="2800" dirty="0" err="1"/>
              <a:t>исследования</a:t>
            </a:r>
            <a:r>
              <a:rPr sz="2800" dirty="0"/>
              <a:t> </a:t>
            </a:r>
            <a:r>
              <a:rPr sz="2800" dirty="0" err="1"/>
              <a:t>и</a:t>
            </a:r>
            <a:r>
              <a:rPr sz="2800" dirty="0"/>
              <a:t> </a:t>
            </a:r>
            <a:r>
              <a:rPr sz="2800" dirty="0" err="1"/>
              <a:t>магнитно-резонансной</a:t>
            </a:r>
            <a:r>
              <a:rPr sz="2800" dirty="0"/>
              <a:t> </a:t>
            </a:r>
            <a:r>
              <a:rPr sz="2800" dirty="0" err="1"/>
              <a:t>томографии</a:t>
            </a:r>
            <a:r>
              <a:rPr sz="2800" dirty="0"/>
              <a:t> </a:t>
            </a:r>
            <a:r>
              <a:rPr sz="2800" dirty="0" err="1"/>
              <a:t>в</a:t>
            </a:r>
            <a:r>
              <a:rPr sz="2800" dirty="0"/>
              <a:t> </a:t>
            </a:r>
            <a:r>
              <a:rPr sz="2800" dirty="0" err="1"/>
              <a:t>диагностике</a:t>
            </a:r>
            <a:r>
              <a:rPr sz="2800" dirty="0"/>
              <a:t> </a:t>
            </a:r>
            <a:r>
              <a:rPr sz="2800" dirty="0" err="1"/>
              <a:t>глубины</a:t>
            </a:r>
            <a:r>
              <a:rPr sz="2800" dirty="0"/>
              <a:t> </a:t>
            </a:r>
            <a:r>
              <a:rPr sz="2800" dirty="0" err="1"/>
              <a:t>инвазии</a:t>
            </a:r>
            <a:r>
              <a:rPr sz="2800" dirty="0"/>
              <a:t> </a:t>
            </a:r>
            <a:r>
              <a:rPr sz="2800" dirty="0" err="1"/>
              <a:t>ворсин</a:t>
            </a:r>
            <a:r>
              <a:rPr sz="2800" dirty="0"/>
              <a:t> </a:t>
            </a:r>
            <a:r>
              <a:rPr sz="2800" dirty="0" err="1"/>
              <a:t>хориона</a:t>
            </a:r>
            <a:r>
              <a:rPr sz="2800" dirty="0"/>
              <a:t> </a:t>
            </a:r>
            <a:r>
              <a:rPr sz="2800" dirty="0" err="1"/>
              <a:t>в</a:t>
            </a:r>
            <a:r>
              <a:rPr sz="2800" dirty="0"/>
              <a:t> </a:t>
            </a:r>
            <a:r>
              <a:rPr sz="2800" dirty="0" err="1"/>
              <a:t>миометрий</a:t>
            </a:r>
            <a:r>
              <a:rPr sz="2800" dirty="0"/>
              <a:t> </a:t>
            </a:r>
            <a:r>
              <a:rPr sz="2800" dirty="0" err="1"/>
              <a:t>у</a:t>
            </a:r>
            <a:r>
              <a:rPr sz="2800" dirty="0"/>
              <a:t> </a:t>
            </a:r>
            <a:r>
              <a:rPr sz="2800" dirty="0" err="1"/>
              <a:t>женщин</a:t>
            </a:r>
            <a:r>
              <a:rPr sz="2800" dirty="0"/>
              <a:t> </a:t>
            </a:r>
            <a:r>
              <a:rPr sz="2800" dirty="0" err="1"/>
              <a:t>с</a:t>
            </a:r>
            <a:r>
              <a:rPr sz="2800" dirty="0"/>
              <a:t> </a:t>
            </a:r>
            <a:r>
              <a:rPr sz="2800" dirty="0" err="1"/>
              <a:t>рубцом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/>
              <a:t>матке</a:t>
            </a:r>
            <a:r>
              <a:rPr sz="2800" dirty="0"/>
              <a:t> </a:t>
            </a:r>
            <a:r>
              <a:rPr sz="2800" dirty="0" err="1"/>
              <a:t>после</a:t>
            </a:r>
            <a:r>
              <a:rPr sz="2800" dirty="0"/>
              <a:t> </a:t>
            </a:r>
            <a:r>
              <a:rPr sz="2800" dirty="0" err="1"/>
              <a:t>операции</a:t>
            </a:r>
            <a:r>
              <a:rPr sz="2800" dirty="0"/>
              <a:t> </a:t>
            </a:r>
            <a:r>
              <a:rPr sz="2800" dirty="0" err="1"/>
              <a:t>кесарева</a:t>
            </a:r>
            <a:r>
              <a:rPr sz="2800" dirty="0"/>
              <a:t> </a:t>
            </a:r>
            <a:r>
              <a:rPr sz="2800" dirty="0" err="1"/>
              <a:t>сечения</a:t>
            </a:r>
            <a:r>
              <a:rPr sz="2800" dirty="0"/>
              <a:t>.</a:t>
            </a:r>
            <a:endParaRPr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35.jpg" descr="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1774" y="3464458"/>
            <a:ext cx="4881251" cy="5566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Материалы и методы исследования"/>
          <p:cNvSpPr txBox="1">
            <a:spLocks noGrp="1"/>
          </p:cNvSpPr>
          <p:nvPr>
            <p:ph type="ctrTitle"/>
          </p:nvPr>
        </p:nvSpPr>
        <p:spPr>
          <a:xfrm>
            <a:off x="1187584" y="276045"/>
            <a:ext cx="10792919" cy="1969878"/>
          </a:xfrm>
          <a:prstGeom prst="rect">
            <a:avLst/>
          </a:prstGeom>
        </p:spPr>
        <p:txBody>
          <a:bodyPr>
            <a:noAutofit/>
          </a:bodyPr>
          <a:lstStyle>
            <a:lvl1pPr defTabSz="420624">
              <a:defRPr sz="5184"/>
            </a:lvl1pPr>
          </a:lstStyle>
          <a:p>
            <a:r>
              <a:rPr sz="5400" dirty="0" err="1"/>
              <a:t>Материалы</a:t>
            </a:r>
            <a:r>
              <a:rPr sz="5400" dirty="0"/>
              <a:t> </a:t>
            </a:r>
            <a:r>
              <a:rPr sz="5400" dirty="0" err="1"/>
              <a:t>и</a:t>
            </a:r>
            <a:r>
              <a:rPr sz="5400" dirty="0"/>
              <a:t> </a:t>
            </a:r>
            <a:r>
              <a:rPr sz="5400" dirty="0" err="1"/>
              <a:t>методы</a:t>
            </a:r>
            <a:br>
              <a:rPr lang="ru-RU" sz="5400" dirty="0"/>
            </a:br>
            <a:r>
              <a:rPr sz="5400" dirty="0"/>
              <a:t> </a:t>
            </a:r>
            <a:r>
              <a:rPr sz="5400" dirty="0" err="1"/>
              <a:t>исследования</a:t>
            </a:r>
            <a:endParaRPr sz="5400" dirty="0"/>
          </a:p>
        </p:txBody>
      </p:sp>
      <p:sp>
        <p:nvSpPr>
          <p:cNvPr id="140" name="Было обследовано 60 беременных  женщин  с наличием рубца на матке после КС и предлежанием плаценты."/>
          <p:cNvSpPr txBox="1">
            <a:spLocks noGrp="1"/>
          </p:cNvSpPr>
          <p:nvPr>
            <p:ph type="subTitle" sz="quarter" idx="1"/>
          </p:nvPr>
        </p:nvSpPr>
        <p:spPr>
          <a:xfrm>
            <a:off x="851767" y="2467156"/>
            <a:ext cx="11301264" cy="1338338"/>
          </a:xfrm>
          <a:prstGeom prst="rect">
            <a:avLst/>
          </a:prstGeom>
        </p:spPr>
        <p:txBody>
          <a:bodyPr>
            <a:noAutofit/>
          </a:bodyPr>
          <a:lstStyle>
            <a:lvl1pPr defTabSz="362204">
              <a:spcBef>
                <a:spcPts val="1800"/>
              </a:spcBef>
              <a:defRPr sz="2356"/>
            </a:lvl1pPr>
          </a:lstStyle>
          <a:p>
            <a:endParaRPr sz="2800" dirty="0"/>
          </a:p>
        </p:txBody>
      </p:sp>
      <p:graphicFrame>
        <p:nvGraphicFramePr>
          <p:cNvPr id="141" name="3D‑круговая диаграмма"/>
          <p:cNvGraphicFramePr/>
          <p:nvPr>
            <p:extLst>
              <p:ext uri="{D42A27DB-BD31-4B8C-83A1-F6EECF244321}">
                <p14:modId xmlns:p14="http://schemas.microsoft.com/office/powerpoint/2010/main" val="1879765569"/>
              </p:ext>
            </p:extLst>
          </p:nvPr>
        </p:nvGraphicFramePr>
        <p:xfrm>
          <a:off x="851767" y="2122098"/>
          <a:ext cx="11301264" cy="745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9C9A14-FDB8-BC4C-9C99-F66F2355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208" y="150451"/>
            <a:ext cx="10464800" cy="1984059"/>
          </a:xfrm>
        </p:spPr>
        <p:txBody>
          <a:bodyPr>
            <a:normAutofit/>
          </a:bodyPr>
          <a:lstStyle/>
          <a:p>
            <a:r>
              <a:rPr lang="ru-RU" sz="5400" dirty="0"/>
              <a:t>Материалы и методы</a:t>
            </a:r>
            <a:br>
              <a:rPr lang="ru-RU" sz="5400" dirty="0"/>
            </a:br>
            <a:r>
              <a:rPr lang="ru-RU" sz="5400" dirty="0"/>
              <a:t>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76E59D-7032-B446-8F3B-E7D3A3E64E9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64208" y="2341544"/>
            <a:ext cx="10464800" cy="631937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/>
              <a:t>Критерии исключения: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 err="1"/>
              <a:t>экстрагенитальная</a:t>
            </a:r>
            <a:r>
              <a:rPr lang="ru-RU" sz="2800" dirty="0"/>
              <a:t> патология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многоплодная беременность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резус-сенсибилизация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пороки развития плода</a:t>
            </a:r>
          </a:p>
          <a:p>
            <a:pPr algn="l"/>
            <a:r>
              <a:rPr lang="ru-RU" sz="2800" dirty="0"/>
              <a:t> </a:t>
            </a:r>
          </a:p>
          <a:p>
            <a:pPr algn="l"/>
            <a:r>
              <a:rPr lang="ru-RU" sz="2800" b="1" dirty="0"/>
              <a:t>Оборудование: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dirty="0"/>
              <a:t>ультразвуковые аппараты </a:t>
            </a:r>
            <a:r>
              <a:rPr lang="en-US" sz="2800" dirty="0" err="1"/>
              <a:t>Voluson</a:t>
            </a:r>
            <a:r>
              <a:rPr lang="en-US" sz="2800" dirty="0"/>
              <a:t> S</a:t>
            </a:r>
            <a:r>
              <a:rPr lang="ru-RU" sz="2800" dirty="0"/>
              <a:t>8, </a:t>
            </a:r>
            <a:r>
              <a:rPr lang="en-US" sz="2800" dirty="0" err="1"/>
              <a:t>Voluson</a:t>
            </a:r>
            <a:r>
              <a:rPr lang="en-US" sz="2800" dirty="0"/>
              <a:t> E</a:t>
            </a:r>
            <a:r>
              <a:rPr lang="ru-RU" sz="2800" dirty="0"/>
              <a:t>8 </a:t>
            </a:r>
          </a:p>
          <a:p>
            <a:pPr marL="571500" indent="-571500" algn="just">
              <a:buFont typeface="Wingdings" pitchFamily="2" charset="2"/>
              <a:buChar char="v"/>
            </a:pPr>
            <a:r>
              <a:rPr lang="ru-RU" sz="2800" dirty="0"/>
              <a:t>МРТ сканер </a:t>
            </a:r>
            <a:r>
              <a:rPr lang="en-US" sz="2800" dirty="0"/>
              <a:t>GE Optima MR</a:t>
            </a:r>
            <a:r>
              <a:rPr lang="ru-RU" sz="2800" dirty="0"/>
              <a:t> 450</a:t>
            </a:r>
            <a:r>
              <a:rPr lang="en-US" sz="2800" dirty="0"/>
              <a:t>w</a:t>
            </a:r>
            <a:r>
              <a:rPr lang="ru-RU" sz="2800" dirty="0"/>
              <a:t> (1,5Т) с использованием </a:t>
            </a:r>
            <a:r>
              <a:rPr lang="en-US" sz="2800" dirty="0"/>
              <a:t>T</a:t>
            </a:r>
            <a:r>
              <a:rPr lang="ru-RU" sz="2800" dirty="0"/>
              <a:t>1, </a:t>
            </a:r>
            <a:r>
              <a:rPr lang="en-US" sz="2800" dirty="0"/>
              <a:t>T</a:t>
            </a:r>
            <a:r>
              <a:rPr lang="ru-RU" sz="2800" dirty="0"/>
              <a:t>2 (</a:t>
            </a:r>
            <a:r>
              <a:rPr lang="en-US" sz="2800" dirty="0"/>
              <a:t>FASE</a:t>
            </a:r>
            <a:r>
              <a:rPr lang="ru-RU" sz="2800" dirty="0"/>
              <a:t>), </a:t>
            </a:r>
            <a:r>
              <a:rPr lang="en-US" sz="2800" dirty="0"/>
              <a:t>T</a:t>
            </a:r>
            <a:r>
              <a:rPr lang="ru-RU" sz="2800" dirty="0"/>
              <a:t>2 </a:t>
            </a:r>
            <a:r>
              <a:rPr lang="en-US" sz="2800" dirty="0"/>
              <a:t>SSFP</a:t>
            </a:r>
            <a:r>
              <a:rPr lang="ru-RU" sz="2800" dirty="0"/>
              <a:t> взвешенных изображений. </a:t>
            </a:r>
          </a:p>
          <a:p>
            <a:pPr algn="just"/>
            <a:endParaRPr lang="ru-RU" sz="2800" b="1" dirty="0"/>
          </a:p>
          <a:p>
            <a:pPr algn="l"/>
            <a:r>
              <a:rPr lang="ru-RU" sz="2800" b="1" dirty="0"/>
              <a:t>Методы: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ru-RU" sz="2800" dirty="0"/>
              <a:t>алгоритм факторного анализа с расчетом информативности каждого критерия и определением прогноза врастания ворсин хориона</a:t>
            </a:r>
          </a:p>
          <a:p>
            <a:pPr marL="571500" indent="-57150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7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Для определения диагностической значимости были выделены соответствующие признаки (Х1 – Х11) с характерными критериями (0; 1; 2), выражающими степень проявления признака.…"/>
          <p:cNvSpPr txBox="1">
            <a:spLocks noGrp="1"/>
          </p:cNvSpPr>
          <p:nvPr>
            <p:ph type="subTitle" idx="1"/>
          </p:nvPr>
        </p:nvSpPr>
        <p:spPr>
          <a:xfrm>
            <a:off x="638354" y="162189"/>
            <a:ext cx="11766430" cy="9591411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2889">
              <a:spcBef>
                <a:spcPts val="1300"/>
              </a:spcBef>
              <a:defRPr sz="1710">
                <a:latin typeface="Noteworthy Bold"/>
                <a:ea typeface="Noteworthy Bold"/>
                <a:cs typeface="Noteworthy Bold"/>
                <a:sym typeface="Noteworthy Bold"/>
              </a:defRPr>
            </a:pPr>
            <a:r>
              <a:rPr sz="2400" dirty="0" err="1"/>
              <a:t>Эхографические</a:t>
            </a:r>
            <a:r>
              <a:rPr sz="2400" dirty="0"/>
              <a:t> </a:t>
            </a:r>
            <a:r>
              <a:rPr sz="2400" dirty="0" err="1"/>
              <a:t>признаки</a:t>
            </a:r>
            <a:r>
              <a:rPr sz="2400" dirty="0"/>
              <a:t>:</a:t>
            </a:r>
            <a:endParaRPr lang="ru-RU" sz="2400" dirty="0"/>
          </a:p>
          <a:p>
            <a:pPr algn="l"/>
            <a:r>
              <a:rPr lang="ru-RU" sz="2400" dirty="0"/>
              <a:t>Х1 – расстояние от нижнего края плаценты до внутреннего зева </a:t>
            </a:r>
          </a:p>
          <a:p>
            <a:pPr algn="l"/>
            <a:r>
              <a:rPr lang="ru-RU" sz="2400" dirty="0"/>
              <a:t>Х2 - наличие </a:t>
            </a:r>
            <a:r>
              <a:rPr lang="ru-RU" sz="2400" dirty="0" err="1"/>
              <a:t>гипоэхогенной</a:t>
            </a:r>
            <a:r>
              <a:rPr lang="ru-RU" sz="2400" dirty="0"/>
              <a:t> границы между </a:t>
            </a:r>
            <a:r>
              <a:rPr lang="ru-RU" sz="2400" dirty="0" err="1"/>
              <a:t>миометрием</a:t>
            </a:r>
            <a:r>
              <a:rPr lang="ru-RU" sz="2400" dirty="0"/>
              <a:t> и плацентарной тканью </a:t>
            </a:r>
          </a:p>
          <a:p>
            <a:pPr algn="l"/>
            <a:r>
              <a:rPr lang="ru-RU" sz="2400" dirty="0"/>
              <a:t>Х3–наличие сосудистых лакун </a:t>
            </a:r>
          </a:p>
          <a:p>
            <a:pPr algn="l"/>
            <a:r>
              <a:rPr lang="ru-RU" sz="2400" dirty="0"/>
              <a:t>Х4–характер кровотока в сосудистых лакунах </a:t>
            </a:r>
          </a:p>
          <a:p>
            <a:pPr algn="l"/>
            <a:r>
              <a:rPr lang="ru-RU" sz="2400" dirty="0"/>
              <a:t>Х5–однородность </a:t>
            </a:r>
            <a:r>
              <a:rPr lang="ru-RU" sz="2400" dirty="0" err="1"/>
              <a:t>миометрия</a:t>
            </a:r>
            <a:r>
              <a:rPr lang="ru-RU" sz="2400" dirty="0"/>
              <a:t> в зоне рубца </a:t>
            </a:r>
          </a:p>
          <a:p>
            <a:pPr algn="l"/>
            <a:r>
              <a:rPr lang="ru-RU" sz="2400" dirty="0"/>
              <a:t>Х6–толщина </a:t>
            </a:r>
            <a:r>
              <a:rPr lang="ru-RU" sz="2400" dirty="0" err="1"/>
              <a:t>миометрия</a:t>
            </a:r>
            <a:r>
              <a:rPr lang="ru-RU" sz="2400" dirty="0"/>
              <a:t> </a:t>
            </a:r>
          </a:p>
          <a:p>
            <a:pPr algn="l"/>
            <a:r>
              <a:rPr lang="ru-RU" sz="2400" dirty="0"/>
              <a:t>Х7–особенности </a:t>
            </a:r>
            <a:r>
              <a:rPr lang="ru-RU" sz="2400" dirty="0" err="1"/>
              <a:t>васкуляризации</a:t>
            </a:r>
            <a:r>
              <a:rPr lang="ru-RU" sz="2400" dirty="0"/>
              <a:t> нижнего маточного сегмента. </a:t>
            </a:r>
          </a:p>
          <a:p>
            <a:pPr algn="l"/>
            <a:r>
              <a:rPr lang="ru-RU" sz="2400" dirty="0"/>
              <a:t>Х8–четкость наружных контуров нижнего маточного сегмента</a:t>
            </a:r>
          </a:p>
          <a:p>
            <a:pPr algn="l"/>
            <a:r>
              <a:rPr lang="ru-RU" sz="2400" dirty="0"/>
              <a:t>Х9- -оценка границы между маткой и мочевым пузырем. </a:t>
            </a:r>
          </a:p>
          <a:p>
            <a:pPr algn="l"/>
            <a:r>
              <a:rPr lang="ru-RU" sz="2400" dirty="0"/>
              <a:t>Х10–оценка стенки мочевого пузыря. </a:t>
            </a:r>
          </a:p>
          <a:p>
            <a:pPr algn="l"/>
            <a:r>
              <a:rPr lang="ru-RU" sz="2400" dirty="0"/>
              <a:t>Х11– -оценка </a:t>
            </a:r>
            <a:r>
              <a:rPr lang="ru-RU" sz="2400" dirty="0" err="1"/>
              <a:t>васкуляризации</a:t>
            </a:r>
            <a:r>
              <a:rPr lang="ru-RU" sz="2400" dirty="0"/>
              <a:t> задней стенки мочевого пузыря. </a:t>
            </a:r>
          </a:p>
          <a:p>
            <a:pPr algn="l"/>
            <a:r>
              <a:rPr lang="ru-RU" sz="2400" dirty="0"/>
              <a:t>Х12 – оценка состояния тонуса матки</a:t>
            </a:r>
          </a:p>
          <a:p>
            <a:pPr algn="l"/>
            <a:endParaRPr lang="ru-RU" sz="2400" dirty="0"/>
          </a:p>
          <a:p>
            <a:pPr algn="l"/>
            <a:r>
              <a:rPr lang="ru-RU" sz="2400" b="1" dirty="0"/>
              <a:t>МРТ- признаки:</a:t>
            </a:r>
          </a:p>
          <a:p>
            <a:pPr algn="l"/>
            <a:r>
              <a:rPr lang="ru-RU" sz="2400" dirty="0"/>
              <a:t>Х13 – оценка формы матки </a:t>
            </a:r>
          </a:p>
          <a:p>
            <a:pPr algn="l"/>
            <a:r>
              <a:rPr lang="ru-RU" sz="2400" dirty="0"/>
              <a:t>Х14 - оценка контуров стенки матки </a:t>
            </a:r>
          </a:p>
          <a:p>
            <a:pPr algn="l"/>
            <a:r>
              <a:rPr lang="ru-RU" sz="2400" dirty="0"/>
              <a:t>Х15 – оценка </a:t>
            </a:r>
            <a:r>
              <a:rPr lang="ru-RU" sz="2400" dirty="0" err="1"/>
              <a:t>миометрия</a:t>
            </a:r>
            <a:r>
              <a:rPr lang="ru-RU" sz="2400" dirty="0"/>
              <a:t> </a:t>
            </a:r>
          </a:p>
          <a:p>
            <a:pPr algn="l"/>
            <a:r>
              <a:rPr lang="ru-RU" sz="2400" dirty="0"/>
              <a:t>Х16 – оценка границы между плацентарной тканью и </a:t>
            </a:r>
            <a:r>
              <a:rPr lang="ru-RU" sz="2400" dirty="0" err="1"/>
              <a:t>миометрием</a:t>
            </a:r>
            <a:r>
              <a:rPr lang="ru-RU" sz="2400" dirty="0"/>
              <a:t> </a:t>
            </a:r>
          </a:p>
          <a:p>
            <a:pPr algn="l"/>
            <a:r>
              <a:rPr lang="ru-RU" sz="2400" dirty="0"/>
              <a:t>Х17–оценка жировой прослойки между маткой и мочевым пузырем  </a:t>
            </a:r>
          </a:p>
          <a:p>
            <a:pPr algn="l"/>
            <a:r>
              <a:rPr lang="ru-RU" sz="2400" dirty="0"/>
              <a:t>Х18 – оценка </a:t>
            </a:r>
            <a:r>
              <a:rPr lang="ru-RU" sz="2400" dirty="0" err="1"/>
              <a:t>внутриплацентарных</a:t>
            </a:r>
            <a:r>
              <a:rPr lang="ru-RU" sz="2400" dirty="0"/>
              <a:t> участков с низкой интенсивностью сигнала </a:t>
            </a:r>
          </a:p>
          <a:p>
            <a:pPr algn="l"/>
            <a:r>
              <a:rPr lang="ru-RU" sz="2400" dirty="0"/>
              <a:t>Х19 - оценка равномерности толщины плаценты </a:t>
            </a:r>
          </a:p>
          <a:p>
            <a:pPr algn="l"/>
            <a:r>
              <a:rPr lang="ru-RU" sz="2400" dirty="0"/>
              <a:t>Х20 – оценка структуры плаценты на Т2-взвешенных изображениях </a:t>
            </a:r>
          </a:p>
          <a:p>
            <a:pPr algn="l"/>
            <a:r>
              <a:rPr lang="ru-RU" sz="2400" dirty="0"/>
              <a:t>Х21 – оценка формы и контуров мочевого пузыря </a:t>
            </a:r>
          </a:p>
          <a:p>
            <a:pPr algn="l"/>
            <a:r>
              <a:rPr lang="ru-RU" sz="2400" dirty="0"/>
              <a:t>Х22 – оценка сосудов плаценты 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D319AA9-81A8-1F40-A473-713DF2F9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7347069"/>
            <a:ext cx="10464800" cy="2409406"/>
          </a:xfrm>
        </p:spPr>
        <p:txBody>
          <a:bodyPr>
            <a:normAutofit/>
          </a:bodyPr>
          <a:lstStyle/>
          <a:p>
            <a:r>
              <a:rPr lang="ru-RU" sz="2800" dirty="0"/>
              <a:t>Эхограмма двухмерного изображения отсутствия </a:t>
            </a:r>
            <a:r>
              <a:rPr lang="ru-RU" sz="2800" dirty="0" err="1"/>
              <a:t>гипоэхогеннои</a:t>
            </a:r>
            <a:r>
              <a:rPr lang="ru-RU" sz="2800" dirty="0"/>
              <a:t>̆ зоны между </a:t>
            </a:r>
            <a:r>
              <a:rPr lang="ru-RU" sz="2800" dirty="0" err="1"/>
              <a:t>миометрием</a:t>
            </a:r>
            <a:r>
              <a:rPr lang="ru-RU" sz="2800" dirty="0"/>
              <a:t> и </a:t>
            </a:r>
            <a:r>
              <a:rPr lang="ru-RU" sz="2800" dirty="0" err="1"/>
              <a:t>плацентои</a:t>
            </a:r>
            <a:r>
              <a:rPr lang="ru-RU" sz="2800" dirty="0"/>
              <a:t>̆</a:t>
            </a:r>
            <a:br>
              <a:rPr lang="ru-RU" dirty="0"/>
            </a:br>
            <a:endParaRPr lang="ru-RU" dirty="0"/>
          </a:p>
        </p:txBody>
      </p:sp>
      <p:pic>
        <p:nvPicPr>
          <p:cNvPr id="1025" name="Picture 1" descr="page67image3400489664">
            <a:extLst>
              <a:ext uri="{FF2B5EF4-FFF2-40B4-BE49-F238E27FC236}">
                <a16:creationId xmlns:a16="http://schemas.microsoft.com/office/drawing/2014/main" id="{6605EF3B-EEB6-FB47-975D-821FB2091020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6" b="15206"/>
          <a:stretch>
            <a:fillRect/>
          </a:stretch>
        </p:blipFill>
        <p:spPr bwMode="auto">
          <a:xfrm>
            <a:off x="665037" y="442942"/>
            <a:ext cx="11674725" cy="711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езультаты и их обсуждение">
            <a:extLst>
              <a:ext uri="{FF2B5EF4-FFF2-40B4-BE49-F238E27FC236}">
                <a16:creationId xmlns:a16="http://schemas.microsoft.com/office/drawing/2014/main" id="{0F6FC5DB-2A40-3444-9850-A03DCD5126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270000" y="442942"/>
            <a:ext cx="10464800" cy="14605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2369867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FD4E2103-9985-784A-BD0B-34E0E0954C1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86260" y="7738119"/>
            <a:ext cx="10464800" cy="1460500"/>
          </a:xfrm>
        </p:spPr>
        <p:txBody>
          <a:bodyPr/>
          <a:lstStyle/>
          <a:p>
            <a:r>
              <a:rPr lang="ru-RU" sz="2800" dirty="0"/>
              <a:t>Эхограмма двухмерного изображения лакун в ткани плаценты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5" name="Результаты и их обсуждение">
            <a:extLst>
              <a:ext uri="{FF2B5EF4-FFF2-40B4-BE49-F238E27FC236}">
                <a16:creationId xmlns:a16="http://schemas.microsoft.com/office/drawing/2014/main" id="{99E5BDAB-3E8C-2349-8078-1BAAABE86A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3807" y="151425"/>
            <a:ext cx="10464800" cy="1270000"/>
          </a:xfrm>
          <a:prstGeom prst="rect">
            <a:avLst/>
          </a:prstGeom>
        </p:spPr>
        <p:txBody>
          <a:bodyPr>
            <a:normAutofit/>
          </a:bodyPr>
          <a:lstStyle>
            <a:lvl1pPr defTabSz="432308">
              <a:defRPr sz="5328"/>
            </a:lvl1pPr>
          </a:lstStyle>
          <a:p>
            <a:endParaRPr sz="5400" dirty="0"/>
          </a:p>
        </p:txBody>
      </p:sp>
      <p:pic>
        <p:nvPicPr>
          <p:cNvPr id="2049" name="Picture 1" descr="page68image3377394368">
            <a:extLst>
              <a:ext uri="{FF2B5EF4-FFF2-40B4-BE49-F238E27FC236}">
                <a16:creationId xmlns:a16="http://schemas.microsoft.com/office/drawing/2014/main" id="{D0FAE9A3-1B80-E743-9EEB-494207297647}"/>
              </a:ext>
            </a:extLst>
          </p:cNvPr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6" b="15206"/>
          <a:stretch>
            <a:fillRect/>
          </a:stretch>
        </p:blipFill>
        <p:spPr bwMode="auto">
          <a:xfrm>
            <a:off x="708510" y="576037"/>
            <a:ext cx="11620300" cy="71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62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Noteworthy Light"/>
        <a:ea typeface="Noteworthy Light"/>
        <a:cs typeface="Noteworthy Light"/>
      </a:majorFont>
      <a:minorFont>
        <a:latin typeface="Noteworthy Light"/>
        <a:ea typeface="Noteworthy Light"/>
        <a:cs typeface="Noteworthy Light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Noteworthy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{57D0DCF3-C087-F44B-BC83-E255BFD5A5D2}tf10001076</Template>
  <TotalTime>794</TotalTime>
  <Words>1308</Words>
  <Application>Microsoft Macintosh PowerPoint</Application>
  <PresentationFormat>Произвольный</PresentationFormat>
  <Paragraphs>155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Helvetica Neue</vt:lpstr>
      <vt:lpstr>Noteworthy Bold</vt:lpstr>
      <vt:lpstr>Noteworthy Light</vt:lpstr>
      <vt:lpstr>Times New Roman</vt:lpstr>
      <vt:lpstr>Wingdings</vt:lpstr>
      <vt:lpstr>Parchment</vt:lpstr>
      <vt:lpstr>КОМПЛЕКСНАЯ ЛУЧЕВАЯ ДИАГНОСТИКА ВРАСТАНИЯ ПЛАЦЕНТЫ У ЖЕНЩИН С РУБЦОМ НА МАТКЕ ПОСЛЕ КЕСАРЕВА СЕЧЕНИЯ</vt:lpstr>
      <vt:lpstr>Актуальность</vt:lpstr>
      <vt:lpstr>Презентация PowerPoint</vt:lpstr>
      <vt:lpstr>Цель работы</vt:lpstr>
      <vt:lpstr>Материалы и методы  исследования</vt:lpstr>
      <vt:lpstr>Материалы и методы  исследования</vt:lpstr>
      <vt:lpstr>Презентация PowerPoint</vt:lpstr>
      <vt:lpstr>Эхограмма двухмерного изображения отсутствия гипоэхогенной зоны между миометрием и плацентой </vt:lpstr>
      <vt:lpstr>Презентация PowerPoint</vt:lpstr>
      <vt:lpstr>Презентация PowerPoint</vt:lpstr>
      <vt:lpstr>Презентация PowerPoint</vt:lpstr>
      <vt:lpstr>Результаты их обсуждение</vt:lpstr>
      <vt:lpstr>Результаты и их обсуждение</vt:lpstr>
      <vt:lpstr>Результаты и их обсуждение</vt:lpstr>
      <vt:lpstr>Результаты и их обсуждение</vt:lpstr>
      <vt:lpstr>Результаты и их обсуждение</vt:lpstr>
      <vt:lpstr>Результаты и их обсуждение</vt:lpstr>
      <vt:lpstr>Результаты и их обсуждение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ЛУЧЕВАЯ ДИАГНОСТИКА ВРАСТАНИЯ ПЛАЦЕНТЫ У ЖЕНЩИН С РУБЦОМ НА МАТКЕ ПОСЛЕ КЕСАРЕВА СЕЧЕНИЯ</dc:title>
  <cp:lastModifiedBy>Марина Хуако</cp:lastModifiedBy>
  <cp:revision>66</cp:revision>
  <dcterms:modified xsi:type="dcterms:W3CDTF">2018-05-11T01:04:39Z</dcterms:modified>
</cp:coreProperties>
</file>