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94" r:id="rId2"/>
    <p:sldId id="257" r:id="rId3"/>
    <p:sldId id="293" r:id="rId4"/>
    <p:sldId id="259" r:id="rId5"/>
    <p:sldId id="260" r:id="rId6"/>
    <p:sldId id="261" r:id="rId7"/>
    <p:sldId id="278" r:id="rId8"/>
    <p:sldId id="262" r:id="rId9"/>
    <p:sldId id="265" r:id="rId10"/>
    <p:sldId id="264" r:id="rId11"/>
    <p:sldId id="284" r:id="rId12"/>
    <p:sldId id="28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1" r:id="rId28"/>
    <p:sldId id="285" r:id="rId29"/>
    <p:sldId id="286" r:id="rId30"/>
    <p:sldId id="287" r:id="rId31"/>
    <p:sldId id="288" r:id="rId32"/>
    <p:sldId id="290" r:id="rId33"/>
    <p:sldId id="295" r:id="rId34"/>
    <p:sldId id="291" r:id="rId35"/>
    <p:sldId id="292" r:id="rId36"/>
    <p:sldId id="296" r:id="rId37"/>
    <p:sldId id="298" r:id="rId38"/>
    <p:sldId id="297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 varScale="1">
        <p:scale>
          <a:sx n="98" d="100"/>
          <a:sy n="98" d="100"/>
        </p:scale>
        <p:origin x="-22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3A7C4-B01A-462D-8304-4B90ACBDDD74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C50CF-7B3E-4A89-A37B-9B4A41FE0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C50CF-7B3E-4A89-A37B-9B4A41FE0672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117ED8-F3F0-4AA7-8FD0-179DE8FE9C36}" type="datetimeFigureOut">
              <a:rPr lang="ru-RU" smtClean="0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31F51-2649-47DF-B9A1-92AED05D41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1C6610-54FF-45CD-9F21-D3DC77601E5C}" type="datetimeFigureOut">
              <a:rPr lang="ru-RU" smtClean="0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C60F0-744B-4AE1-86BC-708B47C0E7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4E5FC-B33D-41D1-AEDB-4D952FF5868B}" type="datetimeFigureOut">
              <a:rPr lang="ru-RU" smtClean="0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FB7D5-E73F-48AF-8E20-74D45051B6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C92031-E1E9-4559-BFEC-811C82AEB2B5}" type="datetimeFigureOut">
              <a:rPr lang="ru-RU" smtClean="0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497E1-621C-4A2C-95C0-88B336F942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42E03B-B2F8-46E7-A1DF-C9CBD803E03A}" type="datetimeFigureOut">
              <a:rPr lang="ru-RU" smtClean="0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42999-72BF-47DA-9A61-F18D93B6D9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0E248B-9C1F-47F9-854C-75A0592C8C3B}" type="datetimeFigureOut">
              <a:rPr lang="ru-RU" smtClean="0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647F8-1450-42FB-ADCF-B400676114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DCDD6-0601-4CE2-A56B-DA346D937BEA}" type="datetimeFigureOut">
              <a:rPr lang="ru-RU" smtClean="0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CE288-AFDD-4CC7-B795-D2C91F040B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6FB57-FE46-4DE1-A2D1-3B955FE0BFCA}" type="datetimeFigureOut">
              <a:rPr lang="ru-RU" smtClean="0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03C0CE-4760-4D56-BA08-9F935B8461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AE9A9D-D305-40B2-B1DC-F1BB886256C4}" type="datetimeFigureOut">
              <a:rPr lang="ru-RU" smtClean="0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68246-1BD9-4257-93B9-550C531B2B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CFBCC8-8875-4627-B034-8E5E7A30A09D}" type="datetimeFigureOut">
              <a:rPr lang="ru-RU" smtClean="0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8322059C-B6CD-43C4-A358-5DF47DBB27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F02AD275-1562-43DF-B761-B59807E828CD}" type="datetimeFigureOut">
              <a:rPr lang="ru-RU" smtClean="0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53ED1-BB87-43D4-B707-7AC57C950F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E975746-B65F-4AFB-B9FF-665B56A845A5}" type="datetimeFigureOut">
              <a:rPr lang="ru-RU" smtClean="0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F2E7A75-866B-4400-A72A-1149C3249C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136904" cy="23012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КОМПЛЕКСНАЯ ЛУЧЕВАЯ ДИАГНОСТИКА НЕСОСТОЯТЕЛЬНОСТИ РУБЦА НА МАТКЕ ПОСЛЕ КЕСАРЕВА СЕЧЕНИЯ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80048" cy="86409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ФБОУ ВО </a:t>
            </a:r>
            <a:r>
              <a:rPr lang="ru-RU" sz="2400" b="1" dirty="0" err="1" smtClean="0"/>
              <a:t>КубГМУ</a:t>
            </a:r>
            <a:r>
              <a:rPr lang="ru-RU" sz="2400" b="1" dirty="0" smtClean="0"/>
              <a:t> Минздрава РФ</a:t>
            </a:r>
          </a:p>
          <a:p>
            <a:pPr algn="ctr">
              <a:defRPr/>
            </a:pPr>
            <a:r>
              <a:rPr lang="ru-RU" sz="2400" i="1" dirty="0" smtClean="0"/>
              <a:t>Кафедра лучевой диагностики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4077072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Подготовил студент</a:t>
            </a:r>
          </a:p>
          <a:p>
            <a:pPr algn="r"/>
            <a:r>
              <a:rPr lang="ru-RU" sz="2000" dirty="0" smtClean="0"/>
              <a:t>6 курса 13 группы</a:t>
            </a:r>
          </a:p>
          <a:p>
            <a:pPr algn="r"/>
            <a:r>
              <a:rPr lang="ru-RU" sz="2000" dirty="0" smtClean="0"/>
              <a:t>Лечебного факультета</a:t>
            </a:r>
          </a:p>
          <a:p>
            <a:pPr algn="r"/>
            <a:r>
              <a:rPr lang="ru-RU" sz="2000" dirty="0" smtClean="0"/>
              <a:t>Конев </a:t>
            </a:r>
            <a:r>
              <a:rPr lang="ru-RU" sz="2000" smtClean="0"/>
              <a:t>Сергей </a:t>
            </a:r>
            <a:r>
              <a:rPr lang="ru-RU" sz="2000" smtClean="0"/>
              <a:t>Сергеевич</a:t>
            </a:r>
            <a:endParaRPr lang="ru-RU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7544" y="4077072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Научный руководитель:</a:t>
            </a:r>
          </a:p>
          <a:p>
            <a:r>
              <a:rPr lang="ru-RU" sz="2000" dirty="0" smtClean="0"/>
              <a:t>Профессор, д.м.н. </a:t>
            </a:r>
            <a:r>
              <a:rPr lang="ru-RU" sz="2000" b="1" dirty="0" smtClean="0"/>
              <a:t>Поморцев А.В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Ассистент </a:t>
            </a:r>
            <a:r>
              <a:rPr lang="ru-RU" sz="2000" b="1" dirty="0" smtClean="0"/>
              <a:t>Е.Д. </a:t>
            </a:r>
            <a:r>
              <a:rPr lang="ru-RU" sz="2000" b="1" dirty="0" err="1" smtClean="0"/>
              <a:t>Худорожкова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60932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Краснодар 2018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ru-RU" dirty="0" smtClean="0"/>
              <a:t>УЗИ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29528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20000"/>
              </a:lnSpc>
            </a:pPr>
            <a:r>
              <a:rPr lang="ru-RU" dirty="0" smtClean="0"/>
              <a:t>Состоятельный рубец - толщиной 4-5 мм </a:t>
            </a:r>
          </a:p>
          <a:p>
            <a:pPr>
              <a:lnSpc>
                <a:spcPct val="220000"/>
              </a:lnSpc>
            </a:pPr>
            <a:r>
              <a:rPr lang="ru-RU" dirty="0" smtClean="0"/>
              <a:t>Сомнительная состоятельность – 3-4 мм</a:t>
            </a:r>
          </a:p>
          <a:p>
            <a:pPr>
              <a:lnSpc>
                <a:spcPct val="220000"/>
              </a:lnSpc>
            </a:pPr>
            <a:r>
              <a:rPr lang="ru-RU" dirty="0" smtClean="0"/>
              <a:t>Несостоятельный рубец – 2-3 мм</a:t>
            </a:r>
          </a:p>
          <a:p>
            <a:endParaRPr lang="ru-RU" sz="2000" i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22114"/>
          </a:xfrm>
        </p:spPr>
        <p:txBody>
          <a:bodyPr/>
          <a:lstStyle/>
          <a:p>
            <a:pPr algn="ctr"/>
            <a:r>
              <a:rPr lang="ru-RU" dirty="0" smtClean="0"/>
              <a:t>УЗИ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5040560"/>
          </a:xfrm>
        </p:spPr>
        <p:txBody>
          <a:bodyPr>
            <a:normAutofit fontScale="92500"/>
          </a:bodyPr>
          <a:lstStyle/>
          <a:p>
            <a:pPr marL="419100" indent="-331788">
              <a:lnSpc>
                <a:spcPct val="90000"/>
              </a:lnSpc>
              <a:buFont typeface="Arial" charset="0"/>
              <a:buNone/>
            </a:pPr>
            <a:r>
              <a:rPr lang="ru-RU" sz="3200" dirty="0" smtClean="0"/>
              <a:t>По зарубежным данным при толщине рубца </a:t>
            </a:r>
          </a:p>
          <a:p>
            <a:pPr marL="419100" indent="-331788" algn="ctr">
              <a:lnSpc>
                <a:spcPct val="90000"/>
              </a:lnSpc>
              <a:buFont typeface="Arial" charset="0"/>
              <a:buNone/>
            </a:pPr>
            <a:endParaRPr lang="ru-RU" b="1" dirty="0" smtClean="0"/>
          </a:p>
          <a:p>
            <a:pPr marL="419100" indent="-331788" algn="ctr">
              <a:lnSpc>
                <a:spcPct val="90000"/>
              </a:lnSpc>
              <a:buFont typeface="Arial" charset="0"/>
              <a:buNone/>
            </a:pPr>
            <a:r>
              <a:rPr lang="en-US" b="1" dirty="0" smtClean="0"/>
              <a:t>&lt;2,5</a:t>
            </a:r>
            <a:r>
              <a:rPr lang="ru-RU" b="1" dirty="0" smtClean="0"/>
              <a:t> мм </a:t>
            </a:r>
          </a:p>
          <a:p>
            <a:pPr marL="419100" indent="-331788">
              <a:lnSpc>
                <a:spcPct val="90000"/>
              </a:lnSpc>
              <a:buFont typeface="Arial" charset="0"/>
              <a:buNone/>
            </a:pPr>
            <a:endParaRPr lang="ru-RU" dirty="0" smtClean="0"/>
          </a:p>
          <a:p>
            <a:pPr marL="419100" indent="-331788">
              <a:lnSpc>
                <a:spcPct val="90000"/>
              </a:lnSpc>
              <a:buFont typeface="Arial" charset="0"/>
              <a:buNone/>
            </a:pPr>
            <a:r>
              <a:rPr lang="ru-RU" dirty="0" smtClean="0"/>
              <a:t>– показана оперативная реконструкция рубца перед беременностью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dirty="0" smtClean="0"/>
          </a:p>
          <a:p>
            <a:pPr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1500" dirty="0" err="1" smtClean="0"/>
              <a:t>Moshiri</a:t>
            </a:r>
            <a:r>
              <a:rPr lang="en-US" sz="1500" dirty="0" smtClean="0"/>
              <a:t> M., </a:t>
            </a:r>
            <a:r>
              <a:rPr lang="en-US" sz="1500" dirty="0" err="1" smtClean="0"/>
              <a:t>Osman</a:t>
            </a:r>
            <a:r>
              <a:rPr lang="en-US" sz="1500" dirty="0" smtClean="0"/>
              <a:t> S., </a:t>
            </a:r>
            <a:r>
              <a:rPr lang="en-US" sz="1500" dirty="0" err="1" smtClean="0"/>
              <a:t>Bhargava</a:t>
            </a:r>
            <a:r>
              <a:rPr lang="en-US" sz="1500" dirty="0" smtClean="0"/>
              <a:t> P., </a:t>
            </a:r>
            <a:r>
              <a:rPr lang="en-US" sz="1500" dirty="0" err="1" smtClean="0"/>
              <a:t>Maximin</a:t>
            </a:r>
            <a:r>
              <a:rPr lang="en-US" sz="1500" dirty="0" smtClean="0"/>
              <a:t> S., Robinson T.J., Katz D.S. Imaging evaluation of maternal complications associated with repeat cesarean deliveries. </a:t>
            </a:r>
            <a:r>
              <a:rPr lang="en-US" sz="1500" dirty="0" err="1" smtClean="0"/>
              <a:t>Radiol</a:t>
            </a:r>
            <a:r>
              <a:rPr lang="en-US" sz="1500" dirty="0" smtClean="0"/>
              <a:t>. </a:t>
            </a:r>
            <a:r>
              <a:rPr lang="en-US" sz="1500" dirty="0" err="1" smtClean="0"/>
              <a:t>Clin</a:t>
            </a:r>
            <a:r>
              <a:rPr lang="en-US" sz="1500" dirty="0" smtClean="0"/>
              <a:t>. N. Am. 2014;52:1117–1135.</a:t>
            </a:r>
            <a:endParaRPr lang="ru-RU" sz="1500" dirty="0" smtClean="0"/>
          </a:p>
          <a:p>
            <a:pPr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1500" dirty="0" err="1" smtClean="0"/>
              <a:t>Vikhareva</a:t>
            </a:r>
            <a:r>
              <a:rPr lang="en-US" sz="1500" dirty="0" smtClean="0"/>
              <a:t> </a:t>
            </a:r>
            <a:r>
              <a:rPr lang="en-US" sz="1500" dirty="0" err="1" smtClean="0"/>
              <a:t>Osser</a:t>
            </a:r>
            <a:r>
              <a:rPr lang="en-US" sz="1500" dirty="0" smtClean="0"/>
              <a:t> O., </a:t>
            </a:r>
            <a:r>
              <a:rPr lang="en-US" sz="1500" dirty="0" err="1" smtClean="0"/>
              <a:t>Valentin</a:t>
            </a:r>
            <a:r>
              <a:rPr lang="en-US" sz="1500" dirty="0" smtClean="0"/>
              <a:t> L. Clinical importance of appearance of cesarean </a:t>
            </a:r>
            <a:r>
              <a:rPr lang="en-US" sz="1500" dirty="0" err="1" smtClean="0"/>
              <a:t>hysterotomy</a:t>
            </a:r>
            <a:r>
              <a:rPr lang="en-US" sz="1500" dirty="0" smtClean="0"/>
              <a:t> scar at </a:t>
            </a:r>
            <a:r>
              <a:rPr lang="en-US" sz="1500" dirty="0" err="1" smtClean="0"/>
              <a:t>transvaginal</a:t>
            </a:r>
            <a:r>
              <a:rPr lang="en-US" sz="1500" dirty="0" smtClean="0"/>
              <a:t> </a:t>
            </a:r>
            <a:r>
              <a:rPr lang="en-US" sz="1500" dirty="0" err="1" smtClean="0"/>
              <a:t>ultrasonography</a:t>
            </a:r>
            <a:r>
              <a:rPr lang="en-US" sz="1500" dirty="0" smtClean="0"/>
              <a:t> in </a:t>
            </a:r>
            <a:r>
              <a:rPr lang="en-US" sz="1500" dirty="0" err="1" smtClean="0"/>
              <a:t>nonpregnant</a:t>
            </a:r>
            <a:r>
              <a:rPr lang="en-US" sz="1500" dirty="0" smtClean="0"/>
              <a:t> women. Obstet. Gynecol. 2011;117:525–532.</a:t>
            </a:r>
            <a:endParaRPr lang="ru-RU" sz="15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«</a:t>
            </a:r>
            <a:r>
              <a:rPr lang="en-US" sz="3600" b="1" i="1" dirty="0" smtClean="0"/>
              <a:t>When and how should we treat cesarean scar defect — </a:t>
            </a:r>
            <a:r>
              <a:rPr lang="en-US" sz="3600" b="1" i="1" dirty="0" err="1" smtClean="0"/>
              <a:t>isthmocele</a:t>
            </a:r>
            <a:r>
              <a:rPr lang="en-US" sz="3600" b="1" i="1" dirty="0" smtClean="0"/>
              <a:t>?</a:t>
            </a:r>
            <a:r>
              <a:rPr lang="ru-RU" sz="3600" b="1" i="1" dirty="0" smtClean="0"/>
              <a:t>»*</a:t>
            </a:r>
            <a:endParaRPr lang="ru-RU" sz="36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600" dirty="0" smtClean="0"/>
              <a:t>В статье авторы выделяют 3 </a:t>
            </a:r>
            <a:r>
              <a:rPr lang="ru-RU" sz="2600" dirty="0" err="1" smtClean="0"/>
              <a:t>этиопатогенетические</a:t>
            </a:r>
            <a:r>
              <a:rPr lang="ru-RU" sz="2600" dirty="0" smtClean="0"/>
              <a:t> гипотезы:</a:t>
            </a:r>
          </a:p>
          <a:p>
            <a:pPr>
              <a:lnSpc>
                <a:spcPct val="80000"/>
              </a:lnSpc>
            </a:pPr>
            <a:endParaRPr lang="ru-RU" sz="2200" dirty="0" smtClean="0"/>
          </a:p>
          <a:p>
            <a:pPr marL="914400" lvl="1" indent="-4572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2200" dirty="0" smtClean="0"/>
              <a:t>Слишком низкое местоположения разреза в цервикальной части матки, содержащей слизистые гланды - слизь, произведенная во время заживления раны, может расширить зашитые края </a:t>
            </a:r>
            <a:r>
              <a:rPr lang="ru-RU" sz="2200" dirty="0" err="1" smtClean="0"/>
              <a:t>миометральной</a:t>
            </a:r>
            <a:r>
              <a:rPr lang="ru-RU" sz="2200" dirty="0" smtClean="0"/>
              <a:t> ткани.</a:t>
            </a:r>
          </a:p>
          <a:p>
            <a:pPr marL="914400" lvl="1" indent="-457200">
              <a:lnSpc>
                <a:spcPct val="80000"/>
              </a:lnSpc>
              <a:buFont typeface="Calibri" pitchFamily="34" charset="0"/>
              <a:buAutoNum type="arabicPeriod"/>
            </a:pPr>
            <a:endParaRPr lang="ru-RU" sz="2200" dirty="0" smtClean="0"/>
          </a:p>
          <a:p>
            <a:pPr marL="914400" lvl="1" indent="-4572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2200" dirty="0" smtClean="0"/>
              <a:t>Неподходящее зашивание раны без всех слоев </a:t>
            </a:r>
            <a:r>
              <a:rPr lang="ru-RU" sz="2200" dirty="0" err="1" smtClean="0"/>
              <a:t>миометрия</a:t>
            </a:r>
            <a:r>
              <a:rPr lang="ru-RU" sz="2200" dirty="0" smtClean="0"/>
              <a:t>, часто применяемое в целях сохранения </a:t>
            </a:r>
            <a:r>
              <a:rPr lang="ru-RU" sz="2200" dirty="0" err="1" smtClean="0"/>
              <a:t>децидуального</a:t>
            </a:r>
            <a:r>
              <a:rPr lang="ru-RU" sz="2200" dirty="0" smtClean="0"/>
              <a:t> слоя. </a:t>
            </a:r>
          </a:p>
          <a:p>
            <a:pPr marL="914400" lvl="1" indent="-457200">
              <a:lnSpc>
                <a:spcPct val="80000"/>
              </a:lnSpc>
              <a:buFont typeface="Calibri" pitchFamily="34" charset="0"/>
              <a:buAutoNum type="arabicPeriod"/>
            </a:pPr>
            <a:endParaRPr lang="ru-RU" sz="2200" dirty="0" smtClean="0"/>
          </a:p>
          <a:p>
            <a:pPr marL="914400" lvl="1" indent="-4572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2200" dirty="0" smtClean="0"/>
              <a:t>Третья гипотеза является подозрением, что ранние спайки между </a:t>
            </a:r>
            <a:r>
              <a:rPr lang="ru-RU" sz="2200" dirty="0" err="1" smtClean="0"/>
              <a:t>миометральной</a:t>
            </a:r>
            <a:r>
              <a:rPr lang="ru-RU" sz="2200" dirty="0" smtClean="0"/>
              <a:t> раной и предшествующей брюшной стенкой могут быть фактором, увеличивающим риск развития </a:t>
            </a:r>
            <a:r>
              <a:rPr lang="ru-RU" sz="2200" dirty="0" err="1" smtClean="0"/>
              <a:t>isthmocele</a:t>
            </a:r>
            <a:r>
              <a:rPr lang="ru-RU" sz="2200" dirty="0" smtClean="0"/>
              <a:t>. </a:t>
            </a:r>
          </a:p>
          <a:p>
            <a:pPr marL="914400" lvl="1" indent="-457200">
              <a:lnSpc>
                <a:spcPct val="80000"/>
              </a:lnSpc>
              <a:buNone/>
            </a:pPr>
            <a:endParaRPr lang="ru-RU" sz="22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i="1" dirty="0" smtClean="0"/>
              <a:t>*</a:t>
            </a:r>
            <a:r>
              <a:rPr lang="en-US" sz="1600" i="1" dirty="0" err="1" smtClean="0"/>
              <a:t>Konrad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Futyma</a:t>
            </a:r>
            <a:r>
              <a:rPr lang="en-US" sz="1600" i="1" dirty="0" smtClean="0"/>
              <a:t>, Krzysztof </a:t>
            </a:r>
            <a:r>
              <a:rPr lang="en-US" sz="1600" i="1" dirty="0" err="1" smtClean="0"/>
              <a:t>Gałczyński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Katarzyna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Romanek</a:t>
            </a:r>
            <a:r>
              <a:rPr lang="en-US" sz="1600" i="1" dirty="0" smtClean="0"/>
              <a:t>, Aleksandra </a:t>
            </a:r>
            <a:r>
              <a:rPr lang="en-US" sz="1600" i="1" dirty="0" err="1" smtClean="0"/>
              <a:t>Filipczak</a:t>
            </a:r>
            <a:r>
              <a:rPr lang="en-US" sz="1600" i="1" dirty="0" smtClean="0"/>
              <a:t>, Tomasz </a:t>
            </a:r>
            <a:r>
              <a:rPr lang="en-US" sz="1600" i="1" dirty="0" err="1" smtClean="0"/>
              <a:t>Rechberger</a:t>
            </a:r>
            <a:r>
              <a:rPr lang="en-US" sz="1600" i="1" dirty="0" smtClean="0"/>
              <a:t> 2nd Department of Gynecology, Medical University of Lublin, Poland</a:t>
            </a:r>
            <a:r>
              <a:rPr lang="ru-RU" sz="1600" i="1" dirty="0" smtClean="0"/>
              <a:t>; 2016</a:t>
            </a:r>
            <a:endParaRPr lang="ru-RU" sz="16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91264" cy="994122"/>
          </a:xfrm>
        </p:spPr>
        <p:txBody>
          <a:bodyPr/>
          <a:lstStyle/>
          <a:p>
            <a:pPr algn="ctr"/>
            <a:r>
              <a:rPr lang="ru-RU" dirty="0" smtClean="0"/>
              <a:t>УЗИ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18488" cy="1296987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b="1" dirty="0" smtClean="0"/>
              <a:t>Виды «ниш» </a:t>
            </a:r>
            <a:r>
              <a:rPr lang="ru-RU" sz="2900" i="1" dirty="0" smtClean="0"/>
              <a:t>(</a:t>
            </a:r>
            <a:r>
              <a:rPr lang="en-US" sz="2900" i="1" dirty="0" smtClean="0"/>
              <a:t>Ultrasound evaluation of the Cesarean scar: relation between a niche and postmenstrual spotting</a:t>
            </a:r>
            <a:r>
              <a:rPr lang="ru-RU" sz="2900" i="1" dirty="0" smtClean="0"/>
              <a:t>; </a:t>
            </a:r>
            <a:r>
              <a:rPr lang="nl-NL" sz="2900" i="1" dirty="0" smtClean="0"/>
              <a:t>A. J. M. Bij de Vaate</a:t>
            </a:r>
            <a:r>
              <a:rPr lang="ru-RU" sz="2900" i="1" dirty="0" smtClean="0"/>
              <a:t>, </a:t>
            </a:r>
            <a:r>
              <a:rPr lang="nl-NL" sz="2900" i="1" dirty="0" smtClean="0"/>
              <a:t>H. A. M. Brölmann</a:t>
            </a:r>
            <a:r>
              <a:rPr lang="ru-RU" sz="2900" i="1" dirty="0" smtClean="0"/>
              <a:t>,</a:t>
            </a:r>
            <a:r>
              <a:rPr lang="nl-NL" sz="2900" i="1" dirty="0" smtClean="0"/>
              <a:t> L. F. van der Voet</a:t>
            </a:r>
            <a:r>
              <a:rPr lang="ru-RU" sz="2900" i="1" dirty="0" smtClean="0"/>
              <a:t>,</a:t>
            </a:r>
            <a:r>
              <a:rPr lang="nl-NL" sz="2900" i="1" dirty="0" smtClean="0"/>
              <a:t> J. W. van der Slikke</a:t>
            </a:r>
            <a:r>
              <a:rPr lang="ru-RU" sz="2900" i="1" dirty="0" smtClean="0"/>
              <a:t>, </a:t>
            </a:r>
            <a:r>
              <a:rPr lang="nl-NL" sz="2900" i="1" dirty="0" smtClean="0"/>
              <a:t>S. Veersema</a:t>
            </a:r>
            <a:r>
              <a:rPr lang="ru-RU" sz="2900" i="1" dirty="0" smtClean="0"/>
              <a:t>,</a:t>
            </a:r>
            <a:r>
              <a:rPr lang="nl-NL" sz="2900" i="1" dirty="0" smtClean="0"/>
              <a:t> J. A. F. Huirne</a:t>
            </a:r>
            <a:r>
              <a:rPr lang="ru-RU" sz="2900" i="1" dirty="0" smtClean="0"/>
              <a:t>; 2010)</a:t>
            </a:r>
            <a:endParaRPr lang="nl-NL" sz="29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852738"/>
            <a:ext cx="5256212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323850" y="2852738"/>
            <a:ext cx="309562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Треугольная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Полукруглая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Прямоугольная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Круглая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Каплевидная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Кисты, включения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/>
            <a:r>
              <a:rPr lang="ru-RU" dirty="0" smtClean="0"/>
              <a:t>УЗИ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981075"/>
            <a:ext cx="8218487" cy="8636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800" b="1" dirty="0" smtClean="0"/>
              <a:t>Виды «ниш» </a:t>
            </a:r>
            <a:r>
              <a:rPr lang="en-US" sz="2500" i="1" dirty="0" smtClean="0"/>
              <a:t>Ultrasound evaluation of the Cesarean scar: relation between a niche and postmenstrual spotting</a:t>
            </a:r>
            <a:r>
              <a:rPr lang="ru-RU" sz="2500" i="1" dirty="0" smtClean="0"/>
              <a:t>; </a:t>
            </a:r>
            <a:r>
              <a:rPr lang="nl-NL" sz="2500" i="1" dirty="0" smtClean="0"/>
              <a:t>A. J. M. Bij de Vaate</a:t>
            </a:r>
            <a:r>
              <a:rPr lang="ru-RU" sz="2500" i="1" dirty="0" smtClean="0"/>
              <a:t>, </a:t>
            </a:r>
            <a:r>
              <a:rPr lang="nl-NL" sz="2500" i="1" dirty="0" smtClean="0"/>
              <a:t>H. A. M. Brölmann</a:t>
            </a:r>
            <a:r>
              <a:rPr lang="ru-RU" sz="2500" i="1" dirty="0" smtClean="0"/>
              <a:t>,</a:t>
            </a:r>
            <a:r>
              <a:rPr lang="nl-NL" sz="2500" i="1" dirty="0" smtClean="0"/>
              <a:t> L. F. van der Voet</a:t>
            </a:r>
            <a:r>
              <a:rPr lang="ru-RU" sz="2500" i="1" dirty="0" smtClean="0"/>
              <a:t>,</a:t>
            </a:r>
            <a:r>
              <a:rPr lang="nl-NL" sz="2500" i="1" dirty="0" smtClean="0"/>
              <a:t> J. W. van der Slikke</a:t>
            </a:r>
            <a:r>
              <a:rPr lang="ru-RU" sz="2500" i="1" dirty="0" smtClean="0"/>
              <a:t>, </a:t>
            </a:r>
            <a:r>
              <a:rPr lang="nl-NL" sz="2500" i="1" dirty="0" smtClean="0"/>
              <a:t>S. Veersema</a:t>
            </a:r>
            <a:r>
              <a:rPr lang="ru-RU" sz="2500" i="1" dirty="0" smtClean="0"/>
              <a:t>,</a:t>
            </a:r>
            <a:r>
              <a:rPr lang="nl-NL" sz="2500" i="1" dirty="0" smtClean="0"/>
              <a:t> J. A. F. Huirne</a:t>
            </a:r>
            <a:r>
              <a:rPr lang="ru-RU" sz="2500" i="1" dirty="0" smtClean="0"/>
              <a:t>; 2010</a:t>
            </a:r>
            <a:endParaRPr lang="nl-NL" sz="25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/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251521" y="6027003"/>
            <a:ext cx="88924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2400" dirty="0">
                <a:latin typeface="Calibri" pitchFamily="34" charset="0"/>
              </a:rPr>
              <a:t>полукружная ниша (</a:t>
            </a:r>
            <a:r>
              <a:rPr lang="ru-RU" sz="2400" dirty="0" err="1">
                <a:latin typeface="Calibri" pitchFamily="34" charset="0"/>
              </a:rPr>
              <a:t>a</a:t>
            </a:r>
            <a:r>
              <a:rPr lang="ru-RU" sz="2400" dirty="0">
                <a:latin typeface="Calibri" pitchFamily="34" charset="0"/>
              </a:rPr>
              <a:t>), треугольная ниша (</a:t>
            </a:r>
            <a:r>
              <a:rPr lang="ru-RU" sz="2400" dirty="0" err="1">
                <a:latin typeface="Calibri" pitchFamily="34" charset="0"/>
              </a:rPr>
              <a:t>b</a:t>
            </a:r>
            <a:r>
              <a:rPr lang="ru-RU" sz="2400" dirty="0">
                <a:latin typeface="Calibri" pitchFamily="34" charset="0"/>
              </a:rPr>
              <a:t>), </a:t>
            </a:r>
          </a:p>
          <a:p>
            <a:pPr marL="514350" indent="-514350" algn="ctr"/>
            <a:r>
              <a:rPr lang="ru-RU" sz="2400" dirty="0">
                <a:latin typeface="Calibri" pitchFamily="34" charset="0"/>
              </a:rPr>
              <a:t>каплеобразная ниша (</a:t>
            </a:r>
            <a:r>
              <a:rPr lang="ru-RU" sz="2400" dirty="0" err="1">
                <a:latin typeface="Calibri" pitchFamily="34" charset="0"/>
              </a:rPr>
              <a:t>c</a:t>
            </a:r>
            <a:r>
              <a:rPr lang="ru-RU" sz="2400" dirty="0">
                <a:latin typeface="Calibri" pitchFamily="34" charset="0"/>
              </a:rPr>
              <a:t>) и кисты, включения (</a:t>
            </a:r>
            <a:r>
              <a:rPr lang="ru-RU" sz="2400" dirty="0" err="1">
                <a:latin typeface="Calibri" pitchFamily="34" charset="0"/>
              </a:rPr>
              <a:t>d</a:t>
            </a:r>
            <a:r>
              <a:rPr lang="ru-RU" sz="2400" dirty="0">
                <a:latin typeface="Calibri" pitchFamily="34" charset="0"/>
              </a:rPr>
              <a:t>).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480448" cy="3960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94122"/>
          </a:xfrm>
        </p:spPr>
        <p:txBody>
          <a:bodyPr/>
          <a:lstStyle/>
          <a:p>
            <a:pPr algn="ctr"/>
            <a:r>
              <a:rPr lang="ru-RU" dirty="0" smtClean="0"/>
              <a:t>УЗИ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91264" cy="4968875"/>
          </a:xfrm>
        </p:spPr>
        <p:txBody>
          <a:bodyPr rtlCol="0">
            <a:normAutofit lnSpcReduction="10000"/>
          </a:bodyPr>
          <a:lstStyle/>
          <a:p>
            <a:pPr marL="87313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Практическое руководство для исследования ниши в матке с помощью УЗИ у небеременных женщин: модифицированный метод </a:t>
            </a:r>
            <a:r>
              <a:rPr lang="ru-RU" sz="2800" b="1" dirty="0" err="1" smtClean="0"/>
              <a:t>Делфи</a:t>
            </a:r>
            <a:r>
              <a:rPr lang="ru-RU" sz="2800" b="1" dirty="0" smtClean="0"/>
              <a:t> среди европейских экспертов.</a:t>
            </a:r>
          </a:p>
          <a:p>
            <a:pPr marL="87313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i="1" dirty="0" smtClean="0"/>
          </a:p>
          <a:p>
            <a:pPr marL="87313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/>
              <a:t>«</a:t>
            </a:r>
            <a:r>
              <a:rPr lang="en-US" sz="2000" i="1" dirty="0" smtClean="0"/>
              <a:t>A practical guideline for examining a uterine niche using </a:t>
            </a:r>
            <a:r>
              <a:rPr lang="en-US" sz="2000" i="1" dirty="0" err="1" smtClean="0"/>
              <a:t>ultrasonography</a:t>
            </a:r>
            <a:r>
              <a:rPr lang="en-US" sz="2000" i="1" dirty="0" smtClean="0"/>
              <a:t> in</a:t>
            </a:r>
            <a:r>
              <a:rPr lang="ru-RU" sz="2000" i="1" dirty="0" smtClean="0"/>
              <a:t> </a:t>
            </a:r>
            <a:r>
              <a:rPr lang="en-US" sz="2000" i="1" dirty="0" smtClean="0"/>
              <a:t>non-pregnant women: a modified Delphi method amongst European experts</a:t>
            </a:r>
            <a:r>
              <a:rPr lang="ru-RU" sz="2000" i="1" dirty="0" smtClean="0"/>
              <a:t>.»</a:t>
            </a:r>
          </a:p>
          <a:p>
            <a:pPr marL="87313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/>
              <a:t>ISUOG</a:t>
            </a:r>
            <a:r>
              <a:rPr lang="ru-RU" sz="2000" b="1" dirty="0" smtClean="0"/>
              <a:t> 2018</a:t>
            </a:r>
          </a:p>
          <a:p>
            <a:pPr marL="87313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i="1" dirty="0" smtClean="0"/>
          </a:p>
          <a:p>
            <a:pPr marL="87313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i="1" dirty="0" smtClean="0"/>
          </a:p>
          <a:p>
            <a:pPr marL="87313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Стандартизированный подход для описания ниши при помощи УЗИ</a:t>
            </a:r>
            <a:endParaRPr lang="ru-RU" sz="24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993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i="1" dirty="0" smtClean="0"/>
              <a:t>A practical guideline for examining a uterine niche using </a:t>
            </a:r>
            <a:r>
              <a:rPr lang="en-US" sz="2000" b="1" i="1" dirty="0" err="1" smtClean="0"/>
              <a:t>ultrasonography</a:t>
            </a:r>
            <a:r>
              <a:rPr lang="en-US" sz="2000" b="1" i="1" dirty="0" smtClean="0"/>
              <a:t> in</a:t>
            </a:r>
            <a:r>
              <a:rPr lang="ru-RU" sz="2000" b="1" i="1" dirty="0" smtClean="0"/>
              <a:t> </a:t>
            </a:r>
            <a:r>
              <a:rPr lang="en-US" sz="2000" b="1" i="1" dirty="0" smtClean="0"/>
              <a:t>non-pregnant women: a modified Delphi method amongst European experts</a:t>
            </a:r>
            <a:r>
              <a:rPr lang="ru-RU" sz="2000" b="1" i="1" dirty="0" smtClean="0"/>
              <a:t>.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762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/>
              <a:t>1. Длина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 b="31113"/>
          <a:stretch>
            <a:fillRect/>
          </a:stretch>
        </p:blipFill>
        <p:spPr bwMode="auto">
          <a:xfrm>
            <a:off x="251520" y="1844824"/>
            <a:ext cx="8519623" cy="3096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539552" y="5085184"/>
            <a:ext cx="79930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200" b="1" dirty="0">
                <a:latin typeface="Calibri" pitchFamily="34" charset="0"/>
              </a:rPr>
              <a:t> Длина измеряется в сагиттальной плоскости</a:t>
            </a:r>
          </a:p>
          <a:p>
            <a:pPr>
              <a:buFontTx/>
              <a:buChar char="-"/>
            </a:pPr>
            <a:r>
              <a:rPr lang="ru-RU" sz="2200" b="1" dirty="0">
                <a:latin typeface="Calibri" pitchFamily="34" charset="0"/>
              </a:rPr>
              <a:t> Длина измеряется там, где она больше всего</a:t>
            </a:r>
          </a:p>
          <a:p>
            <a:pPr>
              <a:buFontTx/>
              <a:buChar char="-"/>
            </a:pPr>
            <a:r>
              <a:rPr lang="ru-RU" sz="2200" b="1" dirty="0">
                <a:latin typeface="Calibri" pitchFamily="34" charset="0"/>
              </a:rPr>
              <a:t> Измеряются длина у основания ниши и там, </a:t>
            </a:r>
            <a:endParaRPr lang="ru-RU" sz="2200" b="1" dirty="0" smtClean="0">
              <a:latin typeface="Calibri" pitchFamily="34" charset="0"/>
            </a:endParaRPr>
          </a:p>
          <a:p>
            <a:r>
              <a:rPr lang="ru-RU" sz="2200" b="1" dirty="0" smtClean="0">
                <a:latin typeface="Calibri" pitchFamily="34" charset="0"/>
              </a:rPr>
              <a:t>   где </a:t>
            </a:r>
            <a:r>
              <a:rPr lang="ru-RU" sz="2200" b="1" dirty="0">
                <a:latin typeface="Calibri" pitchFamily="34" charset="0"/>
              </a:rPr>
              <a:t>она самая большая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993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i="1" dirty="0" smtClean="0"/>
              <a:t>A practical guideline for examining a uterine niche using </a:t>
            </a:r>
            <a:r>
              <a:rPr lang="en-US" sz="2000" b="1" i="1" dirty="0" err="1" smtClean="0"/>
              <a:t>ultrasonography</a:t>
            </a:r>
            <a:r>
              <a:rPr lang="en-US" sz="2000" b="1" i="1" dirty="0" smtClean="0"/>
              <a:t> in</a:t>
            </a:r>
            <a:r>
              <a:rPr lang="ru-RU" sz="2000" b="1" i="1" dirty="0" smtClean="0"/>
              <a:t> </a:t>
            </a:r>
            <a:r>
              <a:rPr lang="en-US" sz="2000" b="1" i="1" dirty="0" smtClean="0"/>
              <a:t>non-pregnant women: a modified Delphi method amongst European experts</a:t>
            </a:r>
            <a:r>
              <a:rPr lang="ru-RU" sz="2000" b="1" i="1" dirty="0" smtClean="0"/>
              <a:t>.</a:t>
            </a:r>
            <a:endParaRPr lang="ru-RU" i="1" dirty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6477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/>
              <a:t>2. Глубина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728968" cy="3257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467544" y="5445224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400" b="1" dirty="0">
                <a:latin typeface="Calibri" pitchFamily="34" charset="0"/>
              </a:rPr>
              <a:t> Длина измеряется там, где она больше всего</a:t>
            </a:r>
          </a:p>
          <a:p>
            <a:pPr>
              <a:buFontTx/>
              <a:buChar char="-"/>
            </a:pPr>
            <a:r>
              <a:rPr lang="ru-RU" sz="2400" b="1" dirty="0">
                <a:latin typeface="Calibri" pitchFamily="34" charset="0"/>
              </a:rPr>
              <a:t> Измеряются как длина основной ниши, так и ответвления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647700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None/>
            </a:pPr>
            <a:r>
              <a:rPr lang="ru-RU" sz="2800" b="1" dirty="0" smtClean="0"/>
              <a:t>3. Остаточная толщина </a:t>
            </a:r>
            <a:r>
              <a:rPr lang="ru-RU" sz="2800" b="1" dirty="0" err="1" smtClean="0"/>
              <a:t>миометрия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толщина</a:t>
            </a:r>
            <a:r>
              <a:rPr lang="ru-RU" sz="2800" b="1" dirty="0" smtClean="0"/>
              <a:t> рубца (</a:t>
            </a:r>
            <a:r>
              <a:rPr lang="en-US" sz="2800" b="1" dirty="0" smtClean="0"/>
              <a:t>RMT</a:t>
            </a:r>
            <a:r>
              <a:rPr lang="ru-RU" sz="2800" b="1" dirty="0" smtClean="0"/>
              <a:t> - </a:t>
            </a:r>
            <a:r>
              <a:rPr lang="en-US" sz="2800" b="1" dirty="0" smtClean="0"/>
              <a:t>residual </a:t>
            </a:r>
            <a:r>
              <a:rPr lang="en-US" sz="2800" b="1" dirty="0" err="1" smtClean="0"/>
              <a:t>myometrial</a:t>
            </a:r>
            <a:r>
              <a:rPr lang="en-US" sz="2800" b="1" dirty="0" smtClean="0"/>
              <a:t> thickness</a:t>
            </a:r>
            <a:r>
              <a:rPr lang="ru-RU" sz="2800" b="1" dirty="0" smtClean="0"/>
              <a:t>)</a:t>
            </a:r>
          </a:p>
          <a:p>
            <a:pPr algn="ctr">
              <a:buFont typeface="Arial" charset="0"/>
              <a:buNone/>
            </a:pPr>
            <a:endParaRPr lang="ru-RU" sz="2800" b="1" dirty="0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 b="48936"/>
          <a:stretch>
            <a:fillRect/>
          </a:stretch>
        </p:blipFill>
        <p:spPr bwMode="auto">
          <a:xfrm>
            <a:off x="251520" y="2060848"/>
            <a:ext cx="8677275" cy="2303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467544" y="4437112"/>
            <a:ext cx="83518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b="1" dirty="0">
                <a:latin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</a:rPr>
              <a:t>RMT главной ниши должна быть измерена в сагиттальной плоскости, там, где </a:t>
            </a:r>
            <a:r>
              <a:rPr lang="en-US" sz="2000" b="1" dirty="0">
                <a:latin typeface="Calibri" pitchFamily="34" charset="0"/>
              </a:rPr>
              <a:t>RMT </a:t>
            </a:r>
            <a:r>
              <a:rPr lang="ru-RU" sz="2000" b="1" dirty="0">
                <a:latin typeface="Calibri" pitchFamily="34" charset="0"/>
              </a:rPr>
              <a:t>наименьшая</a:t>
            </a:r>
          </a:p>
          <a:p>
            <a:pPr>
              <a:buFontTx/>
              <a:buChar char="-"/>
            </a:pPr>
            <a:r>
              <a:rPr lang="ru-RU" sz="2000" b="1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RMT</a:t>
            </a:r>
            <a:r>
              <a:rPr lang="ru-RU" sz="2000" b="1" dirty="0">
                <a:latin typeface="Calibri" pitchFamily="34" charset="0"/>
              </a:rPr>
              <a:t> должна быть измерена в ее самом тонком месте, неважно в каком направлении (перпендикулярно серозной оболочке, но не обязательно перпендикулярно полости матки)</a:t>
            </a:r>
          </a:p>
          <a:p>
            <a:pPr>
              <a:buFontTx/>
              <a:buChar char="-"/>
            </a:pPr>
            <a:r>
              <a:rPr lang="ru-RU" sz="2000" b="1" dirty="0">
                <a:latin typeface="Calibri" pitchFamily="34" charset="0"/>
              </a:rPr>
              <a:t> Измеряются как </a:t>
            </a:r>
            <a:r>
              <a:rPr lang="en-US" sz="2000" b="1" dirty="0">
                <a:latin typeface="Calibri" pitchFamily="34" charset="0"/>
              </a:rPr>
              <a:t>RMT </a:t>
            </a:r>
            <a:r>
              <a:rPr lang="ru-RU" sz="2000" b="1" dirty="0">
                <a:latin typeface="Calibri" pitchFamily="34" charset="0"/>
              </a:rPr>
              <a:t>главной ниши, так и добавочной</a:t>
            </a:r>
          </a:p>
          <a:p>
            <a:pPr>
              <a:buFontTx/>
              <a:buChar char="-"/>
            </a:pPr>
            <a:r>
              <a:rPr lang="ru-RU" sz="2000" b="1" dirty="0">
                <a:latin typeface="Calibri" pitchFamily="34" charset="0"/>
              </a:rPr>
              <a:t>Фиброзная ткань не включается в измерение RMT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993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i="1" dirty="0" smtClean="0"/>
              <a:t>A practical guideline for examining a uterine niche using </a:t>
            </a:r>
            <a:r>
              <a:rPr lang="en-US" sz="2000" b="1" i="1" dirty="0" err="1" smtClean="0"/>
              <a:t>ultrasonography</a:t>
            </a:r>
            <a:r>
              <a:rPr lang="en-US" sz="2000" b="1" i="1" dirty="0" smtClean="0"/>
              <a:t> in</a:t>
            </a:r>
            <a:r>
              <a:rPr lang="ru-RU" sz="2000" b="1" i="1" dirty="0" smtClean="0"/>
              <a:t> </a:t>
            </a:r>
            <a:r>
              <a:rPr lang="en-US" sz="2000" b="1" i="1" dirty="0" smtClean="0"/>
              <a:t>non-pregnant women: a modified Delphi method amongst European experts</a:t>
            </a:r>
            <a:r>
              <a:rPr lang="ru-RU" sz="2000" b="1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4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/>
              <a:t>4. Ответвления</a:t>
            </a:r>
          </a:p>
          <a:p>
            <a:pPr algn="ctr">
              <a:buFont typeface="Arial" charset="0"/>
              <a:buNone/>
            </a:pPr>
            <a:endParaRPr lang="ru-RU" sz="2400" b="1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73238"/>
            <a:ext cx="8362950" cy="3552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323528" y="5445224"/>
            <a:ext cx="8569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000" b="1" dirty="0">
                <a:latin typeface="Calibri" pitchFamily="34" charset="0"/>
              </a:rPr>
              <a:t> Ширина ответвлений должна быть измерена и </a:t>
            </a:r>
            <a:r>
              <a:rPr lang="ru-RU" sz="2000" b="1" dirty="0" smtClean="0">
                <a:latin typeface="Calibri" pitchFamily="34" charset="0"/>
              </a:rPr>
              <a:t>зарегистрирована </a:t>
            </a:r>
            <a:r>
              <a:rPr lang="ru-RU" sz="2000" b="1" dirty="0">
                <a:latin typeface="Calibri" pitchFamily="34" charset="0"/>
              </a:rPr>
              <a:t>(в мм)</a:t>
            </a:r>
          </a:p>
          <a:p>
            <a:pPr>
              <a:buFontTx/>
              <a:buChar char="-"/>
            </a:pPr>
            <a:r>
              <a:rPr lang="ru-RU" sz="2000" b="1" dirty="0">
                <a:latin typeface="Calibri" pitchFamily="34" charset="0"/>
              </a:rPr>
              <a:t> RMT ответвления должна быть измерена в сагиттальной плоскости, где главная ниша имеет самую маленькую RMT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993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i="1" dirty="0" smtClean="0"/>
              <a:t>A practical guideline for examining a uterine niche using </a:t>
            </a:r>
            <a:r>
              <a:rPr lang="en-US" sz="2000" b="1" i="1" dirty="0" err="1" smtClean="0"/>
              <a:t>ultrasonography</a:t>
            </a:r>
            <a:r>
              <a:rPr lang="en-US" sz="2000" b="1" i="1" dirty="0" smtClean="0"/>
              <a:t> in</a:t>
            </a:r>
            <a:r>
              <a:rPr lang="ru-RU" sz="2000" b="1" i="1" dirty="0" smtClean="0"/>
              <a:t> </a:t>
            </a:r>
            <a:r>
              <a:rPr lang="en-US" sz="2000" b="1" i="1" dirty="0" smtClean="0"/>
              <a:t>non-pregnant women: a modified Delphi method amongst European experts</a:t>
            </a:r>
            <a:r>
              <a:rPr lang="ru-RU" sz="2000" b="1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965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600" b="1" smtClean="0"/>
              <a:t>Частота кесарева сечения в мире</a:t>
            </a:r>
          </a:p>
          <a:p>
            <a:pPr>
              <a:buFont typeface="Arial" charset="0"/>
              <a:buNone/>
            </a:pPr>
            <a:endParaRPr lang="ru-RU" sz="2800" smtClean="0"/>
          </a:p>
          <a:p>
            <a:pPr>
              <a:buFont typeface="Arial" charset="0"/>
              <a:buNone/>
            </a:pPr>
            <a:endParaRPr lang="ru-RU" smtClean="0"/>
          </a:p>
          <a:p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2564904"/>
          <a:ext cx="7560840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 Европе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12-16,7%</a:t>
                      </a:r>
                      <a:endParaRPr lang="ru-RU" sz="2400" b="1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</a:t>
                      </a:r>
                      <a:r>
                        <a:rPr lang="ru-RU" sz="2400" b="1" baseline="0" dirty="0" smtClean="0"/>
                        <a:t> Канаде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13-21%</a:t>
                      </a:r>
                      <a:endParaRPr lang="ru-RU" sz="2400" b="1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</a:t>
                      </a:r>
                      <a:r>
                        <a:rPr lang="ru-RU" sz="2400" b="1" baseline="0" dirty="0" smtClean="0"/>
                        <a:t> США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До 22%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53" name="TextBox 6"/>
          <p:cNvSpPr txBox="1">
            <a:spLocks noChangeArrowheads="1"/>
          </p:cNvSpPr>
          <p:nvPr/>
        </p:nvSpPr>
        <p:spPr bwMode="auto">
          <a:xfrm>
            <a:off x="755650" y="5084763"/>
            <a:ext cx="784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Calibri" pitchFamily="34" charset="0"/>
              </a:rPr>
              <a:t>В некоторых стационарах России </a:t>
            </a:r>
            <a:r>
              <a:rPr lang="ru-RU" sz="2800" dirty="0" smtClean="0">
                <a:latin typeface="Calibri" pitchFamily="34" charset="0"/>
              </a:rPr>
              <a:t>до </a:t>
            </a:r>
            <a:r>
              <a:rPr lang="ru-RU" sz="2800" b="1" dirty="0">
                <a:latin typeface="Calibri" pitchFamily="34" charset="0"/>
              </a:rPr>
              <a:t>30-40%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11525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dirty="0" smtClean="0"/>
              <a:t>5. Смежная толщина </a:t>
            </a:r>
            <a:r>
              <a:rPr lang="ru-RU" sz="2400" b="1" dirty="0" err="1" smtClean="0"/>
              <a:t>миометрия</a:t>
            </a:r>
            <a:r>
              <a:rPr lang="ru-RU" sz="2400" b="1" dirty="0" smtClean="0"/>
              <a:t> </a:t>
            </a:r>
            <a:r>
              <a:rPr lang="ru-RU" sz="2000" b="1" dirty="0" smtClean="0"/>
              <a:t>(</a:t>
            </a:r>
            <a:r>
              <a:rPr lang="en-US" sz="2000" b="1" dirty="0" smtClean="0"/>
              <a:t>AMT</a:t>
            </a:r>
            <a:r>
              <a:rPr lang="ru-RU" sz="2000" b="1" dirty="0" smtClean="0"/>
              <a:t> - </a:t>
            </a:r>
            <a:r>
              <a:rPr lang="en-US" sz="2000" b="1" dirty="0" smtClean="0"/>
              <a:t>Adjacent </a:t>
            </a:r>
            <a:r>
              <a:rPr lang="en-US" sz="2000" b="1" dirty="0" err="1" smtClean="0"/>
              <a:t>myometrium</a:t>
            </a:r>
            <a:r>
              <a:rPr lang="en-US" sz="2000" b="1" dirty="0" smtClean="0"/>
              <a:t> Thickness</a:t>
            </a:r>
            <a:r>
              <a:rPr lang="ru-RU" sz="2000" b="1" dirty="0" smtClean="0"/>
              <a:t>) 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276872"/>
            <a:ext cx="5805363" cy="4189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251520" y="4437112"/>
            <a:ext cx="25209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- АМТ должна быть измерена как можно ближе к нише, там, где его толщина наибольшая.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993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i="1" dirty="0" smtClean="0"/>
              <a:t>A practical guideline for examining a uterine niche using </a:t>
            </a:r>
            <a:r>
              <a:rPr lang="en-US" sz="2000" b="1" i="1" dirty="0" err="1" smtClean="0"/>
              <a:t>ultrasonography</a:t>
            </a:r>
            <a:r>
              <a:rPr lang="en-US" sz="2000" b="1" i="1" dirty="0" smtClean="0"/>
              <a:t> in</a:t>
            </a:r>
            <a:r>
              <a:rPr lang="ru-RU" sz="2000" b="1" i="1" dirty="0" smtClean="0"/>
              <a:t> </a:t>
            </a:r>
            <a:r>
              <a:rPr lang="en-US" sz="2000" b="1" i="1" dirty="0" smtClean="0"/>
              <a:t>non-pregnant women: a modified Delphi method amongst European experts</a:t>
            </a:r>
            <a:r>
              <a:rPr lang="ru-RU" sz="2000" b="1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3238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en-US" sz="2000" b="1" dirty="0" smtClean="0"/>
              <a:t>6</a:t>
            </a:r>
            <a:r>
              <a:rPr lang="ru-RU" sz="2000" b="1" dirty="0" smtClean="0"/>
              <a:t>. Расстояние между нишей и пузырно-влагалищным сгибом (</a:t>
            </a:r>
            <a:r>
              <a:rPr lang="en-US" sz="2000" b="1" dirty="0" smtClean="0"/>
              <a:t>VV fold)</a:t>
            </a:r>
            <a:r>
              <a:rPr lang="ru-RU" sz="2000" b="1" dirty="0" smtClean="0"/>
              <a:t> </a:t>
            </a:r>
          </a:p>
        </p:txBody>
      </p: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395536" y="3861048"/>
            <a:ext cx="26638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 Расстояние между нишей и сгибом должно быть измерено от ниши (где RMT наименьшая) до пузырно-влагалищного сгиба.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43548"/>
            <a:ext cx="5399534" cy="415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993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i="1" dirty="0" smtClean="0"/>
              <a:t>A practical guideline for examining a uterine niche using </a:t>
            </a:r>
            <a:r>
              <a:rPr lang="en-US" sz="2000" b="1" i="1" dirty="0" err="1" smtClean="0"/>
              <a:t>ultrasonography</a:t>
            </a:r>
            <a:r>
              <a:rPr lang="en-US" sz="2000" b="1" i="1" dirty="0" smtClean="0"/>
              <a:t> in</a:t>
            </a:r>
            <a:r>
              <a:rPr lang="ru-RU" sz="2000" b="1" i="1" dirty="0" smtClean="0"/>
              <a:t> </a:t>
            </a:r>
            <a:r>
              <a:rPr lang="en-US" sz="2000" b="1" i="1" dirty="0" smtClean="0"/>
              <a:t>non-pregnant women: a modified Delphi method amongst European experts</a:t>
            </a:r>
            <a:r>
              <a:rPr lang="ru-RU" sz="2000" b="1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04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b="1" smtClean="0"/>
              <a:t>7</a:t>
            </a:r>
            <a:r>
              <a:rPr lang="ru-RU" sz="2400" b="1" smtClean="0"/>
              <a:t>. Расстояние между нишей и наружным зевом</a:t>
            </a: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395536" y="3861048"/>
            <a:ext cx="27368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- Расстояние между нишей и зевом должно быть измерено параллельно вершине главной ниши - от самого дистального края ниши до зева.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20888"/>
            <a:ext cx="5305599" cy="392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993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i="1" dirty="0" smtClean="0"/>
              <a:t>A practical guideline for examining a uterine niche using </a:t>
            </a:r>
            <a:r>
              <a:rPr lang="en-US" sz="2000" b="1" i="1" dirty="0" err="1" smtClean="0"/>
              <a:t>ultrasonography</a:t>
            </a:r>
            <a:r>
              <a:rPr lang="en-US" sz="2000" b="1" i="1" dirty="0" smtClean="0"/>
              <a:t> in</a:t>
            </a:r>
            <a:r>
              <a:rPr lang="ru-RU" sz="2000" b="1" i="1" dirty="0" smtClean="0"/>
              <a:t> </a:t>
            </a:r>
            <a:r>
              <a:rPr lang="en-US" sz="2000" b="1" i="1" dirty="0" smtClean="0"/>
              <a:t>non-pregnant women: a modified Delphi method amongst European experts</a:t>
            </a:r>
            <a:r>
              <a:rPr lang="ru-RU" sz="2000" b="1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11525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/>
              <a:t>8. Ширина (поперечная плоскость)</a:t>
            </a:r>
          </a:p>
          <a:p>
            <a:pPr algn="ctr">
              <a:buFont typeface="Arial" charset="0"/>
              <a:buNone/>
            </a:pPr>
            <a:endParaRPr lang="ru-RU" sz="2800" b="1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 l="819" r="5194" b="34711"/>
          <a:stretch>
            <a:fillRect/>
          </a:stretch>
        </p:blipFill>
        <p:spPr bwMode="auto">
          <a:xfrm>
            <a:off x="395536" y="2132856"/>
            <a:ext cx="8280920" cy="2735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323527" y="5157192"/>
            <a:ext cx="882047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dirty="0">
                <a:latin typeface="Calibri" pitchFamily="34" charset="0"/>
              </a:rPr>
              <a:t> Ширина измеряется в поперечной плоскости</a:t>
            </a:r>
          </a:p>
          <a:p>
            <a:pPr>
              <a:buFontTx/>
              <a:buChar char="-"/>
            </a:pPr>
            <a:r>
              <a:rPr lang="ru-RU" sz="2400" b="1" dirty="0">
                <a:latin typeface="Calibri" pitchFamily="34" charset="0"/>
              </a:rPr>
              <a:t> Ширина измеряется там, где она больше всего</a:t>
            </a:r>
          </a:p>
          <a:p>
            <a:pPr>
              <a:buFontTx/>
              <a:buChar char="-"/>
            </a:pPr>
            <a:r>
              <a:rPr lang="ru-RU" sz="2400" b="1" dirty="0">
                <a:latin typeface="Calibri" pitchFamily="34" charset="0"/>
              </a:rPr>
              <a:t> Измеряются ширина у основания ниши и там, </a:t>
            </a:r>
            <a:endParaRPr lang="ru-RU" sz="2400" b="1" dirty="0" smtClean="0">
              <a:latin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</a:rPr>
              <a:t>   где </a:t>
            </a:r>
            <a:r>
              <a:rPr lang="ru-RU" sz="2400" b="1" dirty="0">
                <a:latin typeface="Calibri" pitchFamily="34" charset="0"/>
              </a:rPr>
              <a:t>она </a:t>
            </a:r>
            <a:r>
              <a:rPr lang="ru-RU" sz="2400" b="1" dirty="0" smtClean="0">
                <a:latin typeface="Calibri" pitchFamily="34" charset="0"/>
              </a:rPr>
              <a:t>наибольшая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993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i="1" dirty="0" smtClean="0"/>
              <a:t>A practical guideline for examining a uterine niche using </a:t>
            </a:r>
            <a:r>
              <a:rPr lang="en-US" sz="2000" b="1" i="1" dirty="0" err="1" smtClean="0"/>
              <a:t>ultrasonography</a:t>
            </a:r>
            <a:r>
              <a:rPr lang="en-US" sz="2000" b="1" i="1" dirty="0" smtClean="0"/>
              <a:t> in</a:t>
            </a:r>
            <a:r>
              <a:rPr lang="ru-RU" sz="2000" b="1" i="1" dirty="0" smtClean="0"/>
              <a:t> </a:t>
            </a:r>
            <a:r>
              <a:rPr lang="en-US" sz="2000" b="1" i="1" dirty="0" smtClean="0"/>
              <a:t>non-pregnant women: a modified Delphi method amongst European experts</a:t>
            </a:r>
            <a:r>
              <a:rPr lang="ru-RU" sz="2000" b="1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/>
              <a:t>2. </a:t>
            </a:r>
            <a:r>
              <a:rPr lang="ru-RU" sz="3600" dirty="0" err="1" smtClean="0"/>
              <a:t>Эхогистеросальпингография</a:t>
            </a:r>
            <a:r>
              <a:rPr lang="ru-RU" sz="3600" dirty="0" smtClean="0"/>
              <a:t> (</a:t>
            </a:r>
            <a:r>
              <a:rPr lang="ru-RU" sz="3600" dirty="0" err="1" smtClean="0"/>
              <a:t>ЭхоГС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13316" name="Picture 4" descr="http://www.neo-med.biz/media/articles/gisterosalpingoscopiia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6020579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/>
              <a:t>Эхогистеросальпингография</a:t>
            </a:r>
            <a:r>
              <a:rPr lang="ru-RU" sz="4000" dirty="0" smtClean="0"/>
              <a:t> (</a:t>
            </a:r>
            <a:r>
              <a:rPr lang="ru-RU" sz="4000" dirty="0" err="1" smtClean="0"/>
              <a:t>ЭхоГС</a:t>
            </a:r>
            <a:r>
              <a:rPr lang="ru-RU" sz="4000" dirty="0" smtClean="0"/>
              <a:t>)</a:t>
            </a: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468313" y="1052736"/>
            <a:ext cx="8229600" cy="1295400"/>
          </a:xfrm>
        </p:spPr>
        <p:txBody>
          <a:bodyPr>
            <a:normAutofit fontScale="92500"/>
          </a:bodyPr>
          <a:lstStyle/>
          <a:p>
            <a:pPr marL="87313" indent="0">
              <a:buNone/>
            </a:pPr>
            <a:r>
              <a:rPr lang="ru-RU" sz="2400" dirty="0" smtClean="0"/>
              <a:t>По данным разных исследователей – более эффективно, чем обычная </a:t>
            </a:r>
            <a:r>
              <a:rPr lang="ru-RU" sz="2400" dirty="0" err="1" smtClean="0"/>
              <a:t>чрезвлагалищная</a:t>
            </a:r>
            <a:r>
              <a:rPr lang="ru-RU" sz="2400" dirty="0" smtClean="0"/>
              <a:t> </a:t>
            </a:r>
            <a:r>
              <a:rPr lang="ru-RU" sz="2400" dirty="0" err="1" smtClean="0"/>
              <a:t>эхография</a:t>
            </a:r>
            <a:r>
              <a:rPr lang="ru-RU" sz="2400" dirty="0" smtClean="0"/>
              <a:t>: </a:t>
            </a:r>
          </a:p>
          <a:p>
            <a:pPr algn="ctr">
              <a:buNone/>
            </a:pPr>
            <a:r>
              <a:rPr lang="ru-RU" sz="2400" b="1" dirty="0" smtClean="0"/>
              <a:t>    УЗИ</a:t>
            </a:r>
            <a:r>
              <a:rPr lang="ru-RU" sz="2400" dirty="0" smtClean="0"/>
              <a:t> </a:t>
            </a:r>
            <a:r>
              <a:rPr lang="ru-RU" sz="2400" b="1" u="sng" dirty="0" smtClean="0"/>
              <a:t>24%-49,6%</a:t>
            </a:r>
            <a:r>
              <a:rPr lang="ru-RU" sz="2400" b="1" dirty="0" smtClean="0"/>
              <a:t>   </a:t>
            </a:r>
            <a:r>
              <a:rPr lang="ru-RU" sz="2400" dirty="0" smtClean="0"/>
              <a:t>против   </a:t>
            </a:r>
            <a:r>
              <a:rPr lang="ru-RU" sz="2400" b="1" dirty="0" err="1" smtClean="0"/>
              <a:t>ЭхоГС</a:t>
            </a:r>
            <a:r>
              <a:rPr lang="ru-RU" sz="2400" b="1" dirty="0" smtClean="0"/>
              <a:t>  </a:t>
            </a:r>
            <a:r>
              <a:rPr lang="ru-RU" sz="2400" b="1" u="sng" dirty="0" smtClean="0"/>
              <a:t>56%-69,1%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2348880"/>
          <a:ext cx="828092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456051">
                <a:tc>
                  <a:txBody>
                    <a:bodyPr/>
                    <a:lstStyle/>
                    <a:p>
                      <a:r>
                        <a:rPr lang="ru-RU" dirty="0" smtClean="0"/>
                        <a:t>Исследователи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Сравнение результатов: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ЭхоГС</a:t>
                      </a:r>
                      <a:r>
                        <a:rPr lang="ru-RU" dirty="0" smtClean="0"/>
                        <a:t> - УЗИ</a:t>
                      </a:r>
                      <a:endParaRPr lang="ru-RU" dirty="0"/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Baranov A,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Gunnarsson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G, Salvesen KA,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Isberg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PE,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Vikhareva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O. Ultrasound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Obstet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Gynecol. 2016;47(4):499-505.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Scar defects in 46,4% seen by both observers by TVU. Scar defects in 69,1% seen by both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observers by SIS.</a:t>
                      </a:r>
                      <a:endParaRPr lang="ru-RU" sz="1600" dirty="0"/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Osser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OV,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Jokubkiene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L,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Valentin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L. Ultrasound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Obstet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Gynecol. 2009;34(1):90-7.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 scar defects seen on SIS; 42 scar defects seen on</a:t>
                      </a:r>
                    </a:p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TVS</a:t>
                      </a:r>
                      <a:endParaRPr lang="ru-RU" sz="1600" dirty="0"/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nl-N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Bij de Vaate AJ, Brolmann HA, van der Voet LF, van der Slikke JW, Veersema S, Huirne JA.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Ultrasound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Obstet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Gynecol. 2011;37(1):93-9.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Prevalence of niche on TVU was 24%, prevalence of</a:t>
                      </a:r>
                    </a:p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niche on GIS was 56%</a:t>
                      </a:r>
                      <a:endParaRPr lang="ru-RU" sz="1600" dirty="0"/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nl-N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 der Voet LF, Bij de Vaate AM, Veersema S, Brolmann HA, Huirne JA.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BJOG. 2014;121(2):236-44.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Prevalence of niche on TVU was 49,6%, prevalence</a:t>
                      </a:r>
                    </a:p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niche on GIS was 64,5%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Эхосистеросальпингография</a:t>
            </a:r>
            <a:r>
              <a:rPr lang="ru-RU" dirty="0" smtClean="0"/>
              <a:t> (</a:t>
            </a:r>
            <a:r>
              <a:rPr lang="ru-RU" dirty="0" err="1" smtClean="0"/>
              <a:t>ЭхоГС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5084763"/>
            <a:ext cx="3671887" cy="15128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ru-RU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400" i="1" smtClean="0"/>
              <a:t>O. Vikhareva</a:t>
            </a:r>
            <a:r>
              <a:rPr lang="ru-RU" sz="1400" i="1" smtClean="0"/>
              <a:t>,</a:t>
            </a:r>
            <a:r>
              <a:rPr lang="en-US" sz="1400" i="1" smtClean="0"/>
              <a:t> Osser</a:t>
            </a:r>
            <a:r>
              <a:rPr lang="ru-RU" sz="1400" i="1" smtClean="0"/>
              <a:t>, </a:t>
            </a:r>
            <a:r>
              <a:rPr lang="en-US" sz="1400" i="1" smtClean="0"/>
              <a:t>L. Jokubkiene</a:t>
            </a:r>
            <a:r>
              <a:rPr lang="ru-RU" sz="1400" i="1" smtClean="0"/>
              <a:t>, </a:t>
            </a:r>
            <a:r>
              <a:rPr lang="en-US" sz="1400" i="1" smtClean="0"/>
              <a:t>L. Valentin</a:t>
            </a:r>
            <a:r>
              <a:rPr lang="ru-RU" sz="1400" i="1" smtClean="0"/>
              <a:t>; </a:t>
            </a:r>
            <a:r>
              <a:rPr lang="en-US" sz="1400" i="1" smtClean="0"/>
              <a:t>Cesarean section scar defects: agreement between transvaginal sonographic findings with and without saline contrast enhancement</a:t>
            </a:r>
            <a:endParaRPr lang="en-US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smtClean="0"/>
          </a:p>
        </p:txBody>
      </p:sp>
      <p:pic>
        <p:nvPicPr>
          <p:cNvPr id="40963" name="Picture 2" descr="C:\Users\Григораш\Desktop\Лучи на пятницкого\картинки\сравнение 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80728"/>
            <a:ext cx="4197350" cy="55499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8052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dirty="0" smtClean="0"/>
              <a:t>По данным </a:t>
            </a:r>
            <a:r>
              <a:rPr lang="ru-RU" dirty="0" err="1" smtClean="0"/>
              <a:t>иследования</a:t>
            </a:r>
            <a:r>
              <a:rPr lang="ru-RU" dirty="0" smtClean="0"/>
              <a:t> </a:t>
            </a:r>
            <a:r>
              <a:rPr lang="en-US" sz="2000" i="1" dirty="0" smtClean="0"/>
              <a:t>O. </a:t>
            </a:r>
            <a:r>
              <a:rPr lang="en-US" sz="2000" i="1" dirty="0" err="1" smtClean="0"/>
              <a:t>Vikhareva</a:t>
            </a:r>
            <a:r>
              <a:rPr lang="ru-RU" sz="2000" i="1" dirty="0" smtClean="0"/>
              <a:t>,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Osser</a:t>
            </a:r>
            <a:r>
              <a:rPr lang="ru-RU" sz="2000" i="1" dirty="0" smtClean="0"/>
              <a:t>, </a:t>
            </a:r>
            <a:r>
              <a:rPr lang="en-US" sz="2000" i="1" dirty="0" smtClean="0"/>
              <a:t>L. </a:t>
            </a:r>
            <a:r>
              <a:rPr lang="en-US" sz="2000" i="1" dirty="0" err="1" smtClean="0"/>
              <a:t>Jokubkiene</a:t>
            </a:r>
            <a:r>
              <a:rPr lang="ru-RU" sz="2000" i="1" dirty="0" smtClean="0"/>
              <a:t>, </a:t>
            </a:r>
            <a:r>
              <a:rPr lang="en-US" sz="2000" i="1" dirty="0" smtClean="0"/>
              <a:t>L. </a:t>
            </a:r>
            <a:r>
              <a:rPr lang="en-US" sz="2000" i="1" dirty="0" err="1" smtClean="0"/>
              <a:t>Valentin</a:t>
            </a:r>
            <a:r>
              <a:rPr lang="ru-RU" sz="2200" i="1" dirty="0" smtClean="0"/>
              <a:t> </a:t>
            </a:r>
            <a:r>
              <a:rPr lang="ru-RU" sz="2200" dirty="0" smtClean="0"/>
              <a:t>«</a:t>
            </a:r>
            <a:r>
              <a:rPr lang="en-US" sz="2200" i="1" dirty="0" smtClean="0"/>
              <a:t>Cesarean section scar defects: agreement between </a:t>
            </a:r>
            <a:r>
              <a:rPr lang="en-US" sz="2200" i="1" dirty="0" err="1" smtClean="0"/>
              <a:t>transvaginal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sonographic</a:t>
            </a:r>
            <a:r>
              <a:rPr lang="en-US" sz="2200" i="1" dirty="0" smtClean="0"/>
              <a:t> findings with and without saline contrast enhancement</a:t>
            </a:r>
            <a:r>
              <a:rPr lang="ru-RU" sz="2200" i="1" dirty="0" smtClean="0"/>
              <a:t>» 2009.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ru-RU" dirty="0" smtClean="0"/>
              <a:t>Чувствительность – </a:t>
            </a:r>
            <a:r>
              <a:rPr lang="ru-RU" b="1" dirty="0" smtClean="0"/>
              <a:t>88%</a:t>
            </a:r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ru-RU" dirty="0" smtClean="0"/>
              <a:t>Специфичность – </a:t>
            </a:r>
            <a:r>
              <a:rPr lang="ru-RU" b="1" dirty="0" smtClean="0"/>
              <a:t>94%</a:t>
            </a:r>
          </a:p>
          <a:p>
            <a:pPr lvl="1">
              <a:lnSpc>
                <a:spcPct val="90000"/>
              </a:lnSpc>
            </a:pPr>
            <a:endParaRPr lang="ru-RU" b="1" dirty="0" smtClean="0"/>
          </a:p>
          <a:p>
            <a:pPr lvl="1">
              <a:lnSpc>
                <a:spcPct val="90000"/>
              </a:lnSpc>
            </a:pPr>
            <a:r>
              <a:rPr lang="ru-RU" dirty="0" smtClean="0"/>
              <a:t>Площадь под </a:t>
            </a:r>
            <a:r>
              <a:rPr lang="en-US" dirty="0" smtClean="0"/>
              <a:t>ROC-</a:t>
            </a:r>
            <a:r>
              <a:rPr lang="ru-RU" dirty="0" smtClean="0"/>
              <a:t>кривой – </a:t>
            </a:r>
            <a:r>
              <a:rPr lang="ru-RU" b="1" dirty="0" smtClean="0"/>
              <a:t>98%</a:t>
            </a:r>
            <a:r>
              <a:rPr lang="ru-RU" dirty="0" smtClean="0"/>
              <a:t> (оптимальное отсечение проводилось при толщине остаточного </a:t>
            </a:r>
            <a:r>
              <a:rPr lang="ru-RU" dirty="0" err="1" smtClean="0"/>
              <a:t>миометрия</a:t>
            </a:r>
            <a:r>
              <a:rPr lang="ru-RU" dirty="0" smtClean="0"/>
              <a:t> 2,5мм)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/>
              <a:t>Эхогистеросальпингография</a:t>
            </a:r>
            <a:r>
              <a:rPr lang="ru-RU" sz="4000" dirty="0" smtClean="0"/>
              <a:t> (</a:t>
            </a:r>
            <a:r>
              <a:rPr lang="ru-RU" sz="4000" dirty="0" err="1" smtClean="0"/>
              <a:t>ЭхоГС</a:t>
            </a:r>
            <a:r>
              <a:rPr lang="ru-RU" sz="4000" dirty="0" smtClean="0"/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mrt-mo.ru/upload/iblock/74f/74fdbcb58931cd9d55d7fc1b216ae0cb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323528" y="1412776"/>
            <a:ext cx="3884480" cy="258027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4" name="Picture 8" descr="https://spb24mrt.ru/images/mrt3/malyj_taz_zhenskij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115616" y="3284984"/>
            <a:ext cx="7128792" cy="324879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6" descr="https://pateroclinic.ru/f/images/photoslides/193/extrabig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499992" y="1484784"/>
            <a:ext cx="4320480" cy="28750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ru-RU" dirty="0" smtClean="0"/>
              <a:t>3. МРТ</a:t>
            </a:r>
          </a:p>
        </p:txBody>
      </p:sp>
      <p:pic>
        <p:nvPicPr>
          <p:cNvPr id="9218" name="Picture 2" descr="https://mozgmed.ru/wp-content/uploads/2017/05/mrt_s_kontrastom_mozgmed_893-m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060848"/>
            <a:ext cx="5814495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22114"/>
          </a:xfrm>
        </p:spPr>
        <p:txBody>
          <a:bodyPr/>
          <a:lstStyle/>
          <a:p>
            <a:pPr algn="ctr"/>
            <a:r>
              <a:rPr lang="ru-RU" dirty="0" smtClean="0"/>
              <a:t>МРТ</a:t>
            </a:r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dirty="0" smtClean="0"/>
              <a:t>МРТ - нераспространенный метод</a:t>
            </a:r>
          </a:p>
          <a:p>
            <a:pPr>
              <a:buFont typeface="Arial" charset="0"/>
              <a:buNone/>
            </a:pPr>
            <a:endParaRPr lang="ru-RU" dirty="0" smtClean="0"/>
          </a:p>
          <a:p>
            <a:pPr lvl="1"/>
            <a:r>
              <a:rPr lang="ru-RU" dirty="0" smtClean="0"/>
              <a:t>Дорого</a:t>
            </a:r>
          </a:p>
          <a:p>
            <a:pPr lvl="1"/>
            <a:r>
              <a:rPr lang="ru-RU" dirty="0" smtClean="0"/>
              <a:t>Технически сложный</a:t>
            </a:r>
          </a:p>
          <a:p>
            <a:pPr lvl="1"/>
            <a:r>
              <a:rPr lang="ru-RU" dirty="0" smtClean="0"/>
              <a:t>Низкая разрешающая способность (УЗИ и </a:t>
            </a:r>
            <a:r>
              <a:rPr lang="ru-RU" dirty="0" err="1" smtClean="0"/>
              <a:t>ЭхоГС</a:t>
            </a:r>
            <a:r>
              <a:rPr lang="ru-RU" dirty="0" smtClean="0"/>
              <a:t> позволяют определять более тонкие структуры и детали)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1079128"/>
          </a:xfrm>
        </p:spPr>
        <p:txBody>
          <a:bodyPr>
            <a:normAutofit/>
          </a:bodyPr>
          <a:lstStyle/>
          <a:p>
            <a:pPr marL="87313" indent="0" algn="just">
              <a:buNone/>
            </a:pPr>
            <a:r>
              <a:rPr lang="ru-RU" sz="2000" dirty="0" smtClean="0"/>
              <a:t>По данным главного внештатного акушера-гинеколога Департамента здравоохранения города Москвы</a:t>
            </a:r>
          </a:p>
          <a:p>
            <a:pPr marL="87313" indent="0" algn="just">
              <a:buNone/>
            </a:pPr>
            <a:r>
              <a:rPr lang="ru-RU" sz="2000" b="1" dirty="0" smtClean="0"/>
              <a:t>А.Г. </a:t>
            </a:r>
            <a:r>
              <a:rPr lang="ru-RU" sz="2000" b="1" dirty="0" err="1" smtClean="0"/>
              <a:t>Коноплянникова</a:t>
            </a:r>
            <a:endParaRPr lang="ru-RU" sz="2000" b="1" dirty="0" smtClean="0"/>
          </a:p>
        </p:txBody>
      </p:sp>
      <p:graphicFrame>
        <p:nvGraphicFramePr>
          <p:cNvPr id="15383" name="Group 23"/>
          <p:cNvGraphicFramePr>
            <a:graphicFrameLocks noGrp="1"/>
          </p:cNvGraphicFramePr>
          <p:nvPr/>
        </p:nvGraphicFramePr>
        <p:xfrm>
          <a:off x="539552" y="2060848"/>
          <a:ext cx="7776864" cy="1466850"/>
        </p:xfrm>
        <a:graphic>
          <a:graphicData uri="http://schemas.openxmlformats.org/drawingml/2006/table">
            <a:tbl>
              <a:tblPr/>
              <a:tblGrid>
                <a:gridCol w="2568604"/>
                <a:gridCol w="2567031"/>
                <a:gridCol w="2641229"/>
              </a:tblGrid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2013г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2014г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Москва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539552" y="3861048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/>
              <a:t>Разрывы матки в акушерских стационарах ДЗ г. Москвы (отчетная форма №32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graphicFrame>
        <p:nvGraphicFramePr>
          <p:cNvPr id="15410" name="Group 50"/>
          <p:cNvGraphicFramePr>
            <a:graphicFrameLocks noGrp="1"/>
          </p:cNvGraphicFramePr>
          <p:nvPr/>
        </p:nvGraphicFramePr>
        <p:xfrm>
          <a:off x="539552" y="4869160"/>
          <a:ext cx="7776864" cy="1576705"/>
        </p:xfrm>
        <a:graphic>
          <a:graphicData uri="http://schemas.openxmlformats.org/drawingml/2006/table">
            <a:tbl>
              <a:tblPr/>
              <a:tblGrid>
                <a:gridCol w="4105275"/>
                <a:gridCol w="2160588"/>
                <a:gridCol w="1511001"/>
              </a:tblGrid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2013г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2014г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Москва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Из них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 рубцу после кесарева сечения 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9592" y="2606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Частота кесарева сечения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3743325" cy="208756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Но применяется в отдельных случаях, например при дифференцировании </a:t>
            </a:r>
            <a:r>
              <a:rPr lang="ru-RU" sz="2400" dirty="0" err="1" smtClean="0"/>
              <a:t>миометрия</a:t>
            </a:r>
            <a:r>
              <a:rPr lang="ru-RU" sz="2400" dirty="0" smtClean="0"/>
              <a:t> от </a:t>
            </a:r>
            <a:r>
              <a:rPr lang="ru-RU" sz="2400" dirty="0" err="1" smtClean="0"/>
              <a:t>гипоинтенсивной</a:t>
            </a:r>
            <a:r>
              <a:rPr lang="ru-RU" sz="2400" dirty="0" smtClean="0"/>
              <a:t> серозной оболочки</a:t>
            </a:r>
            <a:endParaRPr lang="ru-RU" sz="2400" dirty="0"/>
          </a:p>
        </p:txBody>
      </p:sp>
      <p:pic>
        <p:nvPicPr>
          <p:cNvPr id="45059" name="Picture 2" descr="Fig. 3"/>
          <p:cNvPicPr>
            <a:picLocks noChangeAspect="1" noChangeArrowheads="1"/>
          </p:cNvPicPr>
          <p:nvPr/>
        </p:nvPicPr>
        <p:blipFill>
          <a:blip r:embed="rId2" cstate="print"/>
          <a:srcRect t="10704" r="4240" b="45293"/>
          <a:stretch>
            <a:fillRect/>
          </a:stretch>
        </p:blipFill>
        <p:spPr bwMode="auto">
          <a:xfrm>
            <a:off x="4427984" y="1268760"/>
            <a:ext cx="4032250" cy="471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3850" y="6237288"/>
            <a:ext cx="8640763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+mn-lt"/>
              </a:rPr>
              <a:t>«</a:t>
            </a:r>
            <a:r>
              <a:rPr lang="en-US" sz="1400" dirty="0">
                <a:latin typeface="+mn-lt"/>
              </a:rPr>
              <a:t>MRI findings of complications related to previous uterine scars</a:t>
            </a:r>
            <a:r>
              <a:rPr lang="ru-RU" sz="1400" dirty="0">
                <a:latin typeface="+mn-lt"/>
              </a:rPr>
              <a:t>»; </a:t>
            </a:r>
            <a:r>
              <a:rPr lang="en-US" sz="1400" i="1" dirty="0">
                <a:latin typeface="+mn-lt"/>
              </a:rPr>
              <a:t>Leonor Alamo,</a:t>
            </a:r>
            <a:r>
              <a:rPr lang="ru-RU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Yvan</a:t>
            </a:r>
            <a:r>
              <a:rPr lang="en-US" sz="1400" i="1" dirty="0">
                <a:latin typeface="+mn-lt"/>
              </a:rPr>
              <a:t> Vial, Alban Denys, Gustav </a:t>
            </a:r>
            <a:r>
              <a:rPr lang="en-US" sz="1400" i="1" dirty="0" err="1">
                <a:latin typeface="+mn-lt"/>
              </a:rPr>
              <a:t>Andreisek</a:t>
            </a:r>
            <a:r>
              <a:rPr lang="ru-RU" sz="1400" i="1" dirty="0">
                <a:latin typeface="+mn-lt"/>
              </a:rPr>
              <a:t>,</a:t>
            </a:r>
            <a:r>
              <a:rPr lang="en-US" sz="1400" i="1" dirty="0">
                <a:latin typeface="+mn-lt"/>
              </a:rPr>
              <a:t> Jean-Yves </a:t>
            </a:r>
            <a:r>
              <a:rPr lang="en-US" sz="1400" i="1" dirty="0" err="1">
                <a:latin typeface="+mn-lt"/>
              </a:rPr>
              <a:t>Meuwly</a:t>
            </a:r>
            <a:r>
              <a:rPr lang="en-US" sz="1400" i="1" dirty="0">
                <a:latin typeface="+mn-lt"/>
              </a:rPr>
              <a:t> and Sabine Schmidt</a:t>
            </a:r>
            <a:r>
              <a:rPr lang="ru-RU" sz="1400" i="1" dirty="0">
                <a:latin typeface="+mn-lt"/>
              </a:rPr>
              <a:t>; 2018</a:t>
            </a:r>
            <a:endParaRPr lang="en-US" sz="14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22114"/>
          </a:xfrm>
        </p:spPr>
        <p:txBody>
          <a:bodyPr/>
          <a:lstStyle/>
          <a:p>
            <a:pPr algn="ctr"/>
            <a:r>
              <a:rPr lang="ru-RU" dirty="0" smtClean="0"/>
              <a:t>МРТ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3538538" cy="489585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/>
              <a:t>МРТ может подтвердить прерывание серозной оболочки и показать центральный дефект </a:t>
            </a:r>
            <a:r>
              <a:rPr lang="ru-RU" sz="2000" b="1" dirty="0" err="1" smtClean="0"/>
              <a:t>миометрия</a:t>
            </a:r>
            <a:r>
              <a:rPr lang="ru-RU" sz="2000" b="1" dirty="0" smtClean="0"/>
              <a:t>, обычно заполняемый кровью, хорошо идентифицируемый в режиме T1-W</a:t>
            </a:r>
          </a:p>
        </p:txBody>
      </p:sp>
      <p:pic>
        <p:nvPicPr>
          <p:cNvPr id="46083" name="Picture 2" descr="Fig. 4"/>
          <p:cNvPicPr>
            <a:picLocks noChangeAspect="1" noChangeArrowheads="1"/>
          </p:cNvPicPr>
          <p:nvPr/>
        </p:nvPicPr>
        <p:blipFill>
          <a:blip r:embed="rId2" cstate="print"/>
          <a:srcRect l="6383" t="10561" r="2898" b="43250"/>
          <a:stretch>
            <a:fillRect/>
          </a:stretch>
        </p:blipFill>
        <p:spPr bwMode="auto">
          <a:xfrm>
            <a:off x="4067944" y="1256414"/>
            <a:ext cx="4392488" cy="4782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3850" y="6237288"/>
            <a:ext cx="8640763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+mn-lt"/>
              </a:rPr>
              <a:t>«</a:t>
            </a:r>
            <a:r>
              <a:rPr lang="en-US" sz="1400" dirty="0">
                <a:latin typeface="+mn-lt"/>
              </a:rPr>
              <a:t>MRI findings of complications related to previous uterine scars</a:t>
            </a:r>
            <a:r>
              <a:rPr lang="ru-RU" sz="1400" dirty="0">
                <a:latin typeface="+mn-lt"/>
              </a:rPr>
              <a:t>»; </a:t>
            </a:r>
            <a:r>
              <a:rPr lang="en-US" sz="1400" i="1" dirty="0">
                <a:latin typeface="+mn-lt"/>
              </a:rPr>
              <a:t>Leonor Alamo,</a:t>
            </a:r>
            <a:r>
              <a:rPr lang="ru-RU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Yvan</a:t>
            </a:r>
            <a:r>
              <a:rPr lang="en-US" sz="1400" i="1" dirty="0">
                <a:latin typeface="+mn-lt"/>
              </a:rPr>
              <a:t> Vial, Alban Denys, Gustav </a:t>
            </a:r>
            <a:r>
              <a:rPr lang="en-US" sz="1400" i="1" dirty="0" err="1">
                <a:latin typeface="+mn-lt"/>
              </a:rPr>
              <a:t>Andreisek</a:t>
            </a:r>
            <a:r>
              <a:rPr lang="ru-RU" sz="1400" i="1" dirty="0">
                <a:latin typeface="+mn-lt"/>
              </a:rPr>
              <a:t>,</a:t>
            </a:r>
            <a:r>
              <a:rPr lang="en-US" sz="1400" i="1" dirty="0">
                <a:latin typeface="+mn-lt"/>
              </a:rPr>
              <a:t> Jean-Yves </a:t>
            </a:r>
            <a:r>
              <a:rPr lang="en-US" sz="1400" i="1" dirty="0" err="1">
                <a:latin typeface="+mn-lt"/>
              </a:rPr>
              <a:t>Meuwly</a:t>
            </a:r>
            <a:r>
              <a:rPr lang="en-US" sz="1400" i="1" dirty="0">
                <a:latin typeface="+mn-lt"/>
              </a:rPr>
              <a:t> and Sabine Schmidt</a:t>
            </a:r>
            <a:r>
              <a:rPr lang="ru-RU" sz="1400" i="1" dirty="0">
                <a:latin typeface="+mn-lt"/>
              </a:rPr>
              <a:t>; 2018</a:t>
            </a:r>
            <a:endParaRPr lang="en-US" sz="14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22114"/>
          </a:xfrm>
        </p:spPr>
        <p:txBody>
          <a:bodyPr/>
          <a:lstStyle/>
          <a:p>
            <a:pPr algn="ctr"/>
            <a:r>
              <a:rPr lang="ru-RU" dirty="0" smtClean="0"/>
              <a:t>МРТ</a:t>
            </a:r>
          </a:p>
        </p:txBody>
      </p:sp>
      <p:pic>
        <p:nvPicPr>
          <p:cNvPr id="8" name="Picture 2" descr="Fig. 4"/>
          <p:cNvPicPr>
            <a:picLocks noChangeAspect="1" noChangeArrowheads="1"/>
          </p:cNvPicPr>
          <p:nvPr/>
        </p:nvPicPr>
        <p:blipFill>
          <a:blip r:embed="rId2" cstate="print"/>
          <a:srcRect l="21255" t="24469" r="32335" b="62945"/>
          <a:stretch>
            <a:fillRect/>
          </a:stretch>
        </p:blipFill>
        <p:spPr bwMode="auto">
          <a:xfrm>
            <a:off x="1547664" y="3717032"/>
            <a:ext cx="3972855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Наши исследования</a:t>
            </a:r>
          </a:p>
        </p:txBody>
      </p:sp>
      <p:sp>
        <p:nvSpPr>
          <p:cNvPr id="471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dirty="0" smtClean="0">
                <a:latin typeface="Arial" charset="0"/>
              </a:rPr>
              <a:t>Было ретроспективно исследовано 17 пациентов</a:t>
            </a:r>
          </a:p>
          <a:p>
            <a:pPr lvl="1"/>
            <a:endParaRPr lang="ru-RU" dirty="0" smtClean="0">
              <a:latin typeface="Arial" charset="0"/>
            </a:endParaRPr>
          </a:p>
          <a:p>
            <a:pPr lvl="1">
              <a:buFont typeface="Arial" charset="0"/>
              <a:buNone/>
            </a:pPr>
            <a:r>
              <a:rPr lang="ru-RU" dirty="0" smtClean="0">
                <a:latin typeface="Arial" charset="0"/>
              </a:rPr>
              <a:t>1 группа: 8 женщин с толщиной рубца </a:t>
            </a:r>
            <a:r>
              <a:rPr lang="en-US" dirty="0" smtClean="0">
                <a:latin typeface="Arial" charset="0"/>
              </a:rPr>
              <a:t>&lt;3</a:t>
            </a:r>
            <a:r>
              <a:rPr lang="ru-RU" dirty="0" smtClean="0">
                <a:latin typeface="Arial" charset="0"/>
              </a:rPr>
              <a:t>мм (</a:t>
            </a:r>
            <a:r>
              <a:rPr lang="ru-RU" dirty="0" err="1" smtClean="0">
                <a:latin typeface="Arial" charset="0"/>
              </a:rPr>
              <a:t>УЗИ+Эхогс+МРТ</a:t>
            </a:r>
            <a:r>
              <a:rPr lang="ru-RU" dirty="0" smtClean="0">
                <a:latin typeface="Arial" charset="0"/>
              </a:rPr>
              <a:t>)</a:t>
            </a:r>
          </a:p>
          <a:p>
            <a:pPr lvl="1"/>
            <a:endParaRPr lang="ru-RU" dirty="0" smtClean="0">
              <a:latin typeface="Arial" charset="0"/>
            </a:endParaRPr>
          </a:p>
          <a:p>
            <a:pPr lvl="1">
              <a:buFont typeface="Arial" charset="0"/>
              <a:buNone/>
            </a:pPr>
            <a:r>
              <a:rPr lang="ru-RU" dirty="0" smtClean="0">
                <a:latin typeface="Arial" charset="0"/>
              </a:rPr>
              <a:t>2 группа: 9 женщин с рубцом </a:t>
            </a:r>
            <a:r>
              <a:rPr lang="en-US" dirty="0" smtClean="0">
                <a:latin typeface="Arial" charset="0"/>
              </a:rPr>
              <a:t>&gt;3</a:t>
            </a:r>
            <a:r>
              <a:rPr lang="ru-RU" dirty="0" smtClean="0">
                <a:latin typeface="Arial" charset="0"/>
              </a:rPr>
              <a:t>мм </a:t>
            </a:r>
          </a:p>
          <a:p>
            <a:pPr lvl="1">
              <a:buFont typeface="Arial" charset="0"/>
              <a:buNone/>
            </a:pPr>
            <a:r>
              <a:rPr lang="ru-RU" dirty="0" smtClean="0">
                <a:latin typeface="Arial" charset="0"/>
              </a:rPr>
              <a:t>   (УЗИ + </a:t>
            </a:r>
            <a:r>
              <a:rPr lang="ru-RU" dirty="0" err="1" smtClean="0">
                <a:latin typeface="Arial" charset="0"/>
              </a:rPr>
              <a:t>ЭхоГС</a:t>
            </a:r>
            <a:r>
              <a:rPr lang="ru-RU" dirty="0" smtClean="0">
                <a:latin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Материалы и методы</a:t>
            </a:r>
          </a:p>
        </p:txBody>
      </p:sp>
      <p:sp>
        <p:nvSpPr>
          <p:cNvPr id="501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zh-CN" dirty="0" smtClean="0"/>
              <a:t>Исследования проводились с использованием:</a:t>
            </a:r>
          </a:p>
          <a:p>
            <a:pPr marL="0" indent="0">
              <a:buNone/>
            </a:pPr>
            <a:endParaRPr lang="ru-RU" altLang="zh-CN" dirty="0" smtClean="0"/>
          </a:p>
          <a:p>
            <a:pPr lvl="1"/>
            <a:r>
              <a:rPr lang="ru-RU" altLang="zh-CN" dirty="0" smtClean="0"/>
              <a:t>ультразвуковых аппаратов </a:t>
            </a:r>
            <a:r>
              <a:rPr lang="en-US" altLang="zh-CN" dirty="0" err="1" smtClean="0"/>
              <a:t>Voluson</a:t>
            </a:r>
            <a:r>
              <a:rPr lang="en-US" altLang="zh-CN" dirty="0" smtClean="0"/>
              <a:t> S</a:t>
            </a:r>
            <a:r>
              <a:rPr lang="ru-RU" altLang="zh-CN" dirty="0" smtClean="0"/>
              <a:t>8, </a:t>
            </a:r>
            <a:r>
              <a:rPr lang="en-US" altLang="zh-CN" dirty="0" err="1" smtClean="0"/>
              <a:t>Voluson</a:t>
            </a:r>
            <a:r>
              <a:rPr lang="en-US" altLang="zh-CN" dirty="0" smtClean="0"/>
              <a:t> E</a:t>
            </a:r>
            <a:r>
              <a:rPr lang="ru-RU" altLang="zh-CN" dirty="0" smtClean="0"/>
              <a:t>8  </a:t>
            </a:r>
          </a:p>
          <a:p>
            <a:pPr lvl="1"/>
            <a:r>
              <a:rPr lang="ru-RU" altLang="zh-CN" dirty="0" smtClean="0"/>
              <a:t>МРТ сканера </a:t>
            </a:r>
            <a:r>
              <a:rPr lang="en-US" altLang="zh-CN" dirty="0" smtClean="0"/>
              <a:t>GE Optima MR</a:t>
            </a:r>
            <a:r>
              <a:rPr lang="ru-RU" altLang="zh-CN" dirty="0" smtClean="0"/>
              <a:t> 450</a:t>
            </a:r>
            <a:r>
              <a:rPr lang="en-US" altLang="zh-CN" dirty="0" smtClean="0"/>
              <a:t>w</a:t>
            </a:r>
            <a:r>
              <a:rPr lang="ru-RU" altLang="zh-CN" dirty="0" smtClean="0"/>
              <a:t> (1,5Т).</a:t>
            </a:r>
            <a:endParaRPr lang="ru-RU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Таблица 1: Сравнение УЗИ-признаков несостоятельности</a:t>
            </a:r>
          </a:p>
        </p:txBody>
      </p:sp>
      <p:graphicFrame>
        <p:nvGraphicFramePr>
          <p:cNvPr id="48158" name="Group 3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3629027"/>
        </p:xfrm>
        <a:graphic>
          <a:graphicData uri="http://schemas.openxmlformats.org/drawingml/2006/table">
            <a:tbl>
              <a:tblPr/>
              <a:tblGrid>
                <a:gridCol w="2489200"/>
                <a:gridCol w="2420056"/>
                <a:gridCol w="2558344"/>
              </a:tblGrid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973" marR="82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Группа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N=9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973" marR="82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Группа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N=8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973" marR="82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Толщина рубца (мм)</a:t>
                      </a:r>
                    </a:p>
                  </a:txBody>
                  <a:tcPr marL="82973" marR="82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3.8-9,4 мм</a:t>
                      </a:r>
                    </a:p>
                  </a:txBody>
                  <a:tcPr marL="82973" marR="82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0,8-3,0мм</a:t>
                      </a:r>
                    </a:p>
                  </a:txBody>
                  <a:tcPr marL="82973" marR="82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Наличие «Ниши» (%)</a:t>
                      </a:r>
                    </a:p>
                  </a:txBody>
                  <a:tcPr marL="82973" marR="82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0%</a:t>
                      </a:r>
                    </a:p>
                  </a:txBody>
                  <a:tcPr marL="82973" marR="82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75% (n=6)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973" marR="82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Адекватное кровообращение (%)</a:t>
                      </a:r>
                    </a:p>
                  </a:txBody>
                  <a:tcPr marL="82973" marR="82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88,9% (n=8)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973" marR="82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25% (n=2)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973" marR="82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Неровные контуры (%)</a:t>
                      </a:r>
                    </a:p>
                  </a:txBody>
                  <a:tcPr marL="82973" marR="82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11,1% (n=1)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973" marR="82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87,5% (n=7)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973" marR="82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468313" y="5734050"/>
            <a:ext cx="8207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Во 2й группе у 5 </a:t>
            </a:r>
            <a:r>
              <a:rPr lang="ru-RU" dirty="0" smtClean="0"/>
              <a:t>(62,8%) </a:t>
            </a:r>
            <a:r>
              <a:rPr lang="ru-RU" dirty="0"/>
              <a:t>пациенток был выставлен диагноз несостоятельность </a:t>
            </a:r>
            <a:r>
              <a:rPr lang="ru-RU" dirty="0" err="1"/>
              <a:t>интраоперационно</a:t>
            </a:r>
            <a:r>
              <a:rPr lang="ru-RU" dirty="0"/>
              <a:t>. У 3 </a:t>
            </a:r>
            <a:r>
              <a:rPr lang="ru-RU" dirty="0" smtClean="0"/>
              <a:t>(37,5%) </a:t>
            </a:r>
            <a:r>
              <a:rPr lang="ru-RU" dirty="0"/>
              <a:t>пациенток толщина рубца составила 2,4-2,6мм, операция не проводилась, наблюдаются.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smtClean="0"/>
              <a:t>Определение остаточной толщины миометрия различными методами лучевой диагностики</a:t>
            </a:r>
          </a:p>
        </p:txBody>
      </p:sp>
      <p:graphicFrame>
        <p:nvGraphicFramePr>
          <p:cNvPr id="49217" name="Group 65"/>
          <p:cNvGraphicFramePr>
            <a:graphicFrameLocks noGrp="1"/>
          </p:cNvGraphicFramePr>
          <p:nvPr>
            <p:ph idx="1"/>
          </p:nvPr>
        </p:nvGraphicFramePr>
        <p:xfrm>
          <a:off x="1547813" y="1773238"/>
          <a:ext cx="5988050" cy="3703320"/>
        </p:xfrm>
        <a:graphic>
          <a:graphicData uri="http://schemas.openxmlformats.org/drawingml/2006/table">
            <a:tbl>
              <a:tblPr/>
              <a:tblGrid>
                <a:gridCol w="647700"/>
                <a:gridCol w="1944687"/>
                <a:gridCol w="1595438"/>
                <a:gridCol w="18002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№ Пациента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УЗИ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-мм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МРТ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min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-мм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ЭхоГС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-мм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0,8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1,1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0,8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1,3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1,4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1,2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1,6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1,4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1,4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1,8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1,9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1,7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2,2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2,4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2,0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2,4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2,5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2,1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2,9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2,7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2,7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3,0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3,2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2,9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9218" name="Text Box 66"/>
          <p:cNvSpPr txBox="1">
            <a:spLocks noChangeArrowheads="1"/>
          </p:cNvSpPr>
          <p:nvPr/>
        </p:nvSpPr>
        <p:spPr bwMode="auto">
          <a:xfrm>
            <a:off x="395288" y="5734050"/>
            <a:ext cx="80645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Инраоперационно – нужно измерить точно в мм</a:t>
            </a:r>
          </a:p>
          <a:p>
            <a:pPr>
              <a:spcBef>
                <a:spcPct val="50000"/>
              </a:spcBef>
            </a:pPr>
            <a:r>
              <a:rPr lang="ru-RU"/>
              <a:t>Чувствительность/специфичность – мало пациентов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ru-RU" dirty="0" smtClean="0"/>
              <a:t>УЗИ – доступный и информативный метод для диагностики  несостоятельности рубца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err="1" smtClean="0"/>
              <a:t>ЭхоГС</a:t>
            </a:r>
            <a:r>
              <a:rPr lang="ru-RU" dirty="0" smtClean="0"/>
              <a:t> – более точный метод, использование </a:t>
            </a:r>
            <a:r>
              <a:rPr lang="ru-RU" dirty="0" err="1" smtClean="0"/>
              <a:t>анэхогенного</a:t>
            </a:r>
            <a:r>
              <a:rPr lang="ru-RU" dirty="0" smtClean="0"/>
              <a:t> контраста при УЗД помогает уточнить толщину </a:t>
            </a:r>
            <a:r>
              <a:rPr lang="ru-RU" dirty="0" err="1" smtClean="0"/>
              <a:t>миометрия</a:t>
            </a:r>
            <a:r>
              <a:rPr lang="ru-RU" dirty="0" smtClean="0"/>
              <a:t>.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МРТ – полезен в некоторых случаях для уточнения диагноза или деталей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Font typeface="+mj-lt"/>
              <a:buAutoNum type="arabicPeriod" startAt="4"/>
            </a:pPr>
            <a:endParaRPr lang="ru-RU" dirty="0" smtClean="0"/>
          </a:p>
          <a:p>
            <a:pPr marL="550926" indent="-514350">
              <a:buFont typeface="+mj-lt"/>
              <a:buAutoNum type="arabicPeriod" startAt="4"/>
            </a:pPr>
            <a:r>
              <a:rPr lang="ru-RU" dirty="0" smtClean="0"/>
              <a:t>Необходимы единые подходы в описании и измерении рубца</a:t>
            </a:r>
          </a:p>
          <a:p>
            <a:pPr marL="550926" indent="-514350">
              <a:buFont typeface="+mj-lt"/>
              <a:buAutoNum type="arabicPeriod" startAt="4"/>
            </a:pPr>
            <a:r>
              <a:rPr lang="ru-RU" dirty="0" smtClean="0"/>
              <a:t>Необходимы четкие критерии для показания к оперативному вмешательству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91264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Несостоятельность рубца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900" dirty="0" smtClean="0"/>
              <a:t>– основная причина - наличие у пациентки «воспалительного» акушерского и гинекологического анамнеза: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100" dirty="0" smtClean="0"/>
              <a:t>эндометрит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100" dirty="0" smtClean="0"/>
              <a:t>мастит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100" dirty="0" smtClean="0"/>
              <a:t>раневая инфекция после предыдущих родов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100" dirty="0" err="1" smtClean="0"/>
              <a:t>послеабортный</a:t>
            </a:r>
            <a:r>
              <a:rPr lang="ru-RU" sz="5100" dirty="0" smtClean="0"/>
              <a:t> эндометрит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100" dirty="0" err="1" smtClean="0"/>
              <a:t>эндоцервицит</a:t>
            </a:r>
            <a:endParaRPr lang="ru-RU" sz="51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100" dirty="0" smtClean="0"/>
              <a:t>острый и хронический </a:t>
            </a:r>
            <a:r>
              <a:rPr lang="ru-RU" sz="5100" dirty="0" err="1" smtClean="0"/>
              <a:t>сальпингоофорит</a:t>
            </a:r>
            <a:endParaRPr lang="ru-RU" sz="51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ru-RU" sz="30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ru-RU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/>
              <a:t>Акад. РАН, проф. В.И. КРАСНОПОЛЬСКИЙ, д.м.н., проф. С.Н. БУЯНОВА, д.м.н., проф. Н.А. ЩУКИНА, д.м.н., проф. Л.С. ЛОГУТОВА «</a:t>
            </a:r>
            <a:r>
              <a:rPr lang="ru-RU" sz="2900" dirty="0" smtClean="0"/>
              <a:t>Несостоятельность шва (рубца) на матке после кесарева сечения: проблемы и решения (редакционная статья)»; </a:t>
            </a:r>
            <a:r>
              <a:rPr lang="ru-RU" sz="2900" i="1" dirty="0" smtClean="0"/>
              <a:t>РОССИЙСКИЙ ВЕСТНИК АКУШЕРА-ГИНЕКОЛОГА 3,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исследования 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827584" y="2060848"/>
            <a:ext cx="7467600" cy="3412976"/>
          </a:xfrm>
        </p:spPr>
        <p:txBody>
          <a:bodyPr/>
          <a:lstStyle/>
          <a:p>
            <a:pPr marL="87313" indent="0">
              <a:buFont typeface="Arial" charset="0"/>
              <a:buNone/>
            </a:pPr>
            <a:r>
              <a:rPr lang="ru-RU" dirty="0" smtClean="0"/>
              <a:t>Рассмотреть возможности лучевых методов диагностики в исследовании несостоятельности рубца на матке вне беременности </a:t>
            </a:r>
          </a:p>
          <a:p>
            <a:pPr marL="87313" indent="0">
              <a:buFont typeface="Arial" charset="0"/>
              <a:buNone/>
            </a:pPr>
            <a:r>
              <a:rPr lang="ru-RU" dirty="0" smtClean="0"/>
              <a:t>(по данным литературного обзора и собственных наблюдений)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Методы лучевой диагностики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755576" y="1600200"/>
            <a:ext cx="7467600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УЗИ</a:t>
            </a:r>
          </a:p>
          <a:p>
            <a:endParaRPr lang="ru-RU" dirty="0" smtClean="0"/>
          </a:p>
          <a:p>
            <a:r>
              <a:rPr lang="ru-RU" dirty="0" err="1" smtClean="0"/>
              <a:t>Эхосистеросальпингография</a:t>
            </a:r>
            <a:r>
              <a:rPr lang="ru-RU" dirty="0" smtClean="0"/>
              <a:t> (</a:t>
            </a:r>
            <a:r>
              <a:rPr lang="ru-RU" dirty="0" err="1" smtClean="0"/>
              <a:t>ЭхоГС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МРТ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www.researchgate.net/profile/Juan_Alcazar2/publication/23496650/figure/download/fig1/AS:195974686351362@1423735414560/Transvaginal-color-Doppler-ultrasound-showing-a-cervical-cancer-with-scanty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6012160" y="4509120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6" descr="https://images.radiopaedia.org/images/8809122/591bb643da096586b726e3159c172d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796136" y="2924944"/>
            <a:ext cx="2736304" cy="188562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Безымянный2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 l="12988" t="5201" r="12988" b="5201"/>
          <a:stretch>
            <a:fillRect/>
          </a:stretch>
        </p:blipFill>
        <p:spPr>
          <a:xfrm>
            <a:off x="251520" y="908720"/>
            <a:ext cx="3172852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6" name="Picture 6" descr="https://images.radiopaedia.org/images/8809122/591bb643da096586b726e3159c172d.pn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323528" y="4365104"/>
            <a:ext cx="3384376" cy="233221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https://www.researchgate.net/profile/Juan_Alcazar2/publication/23496650/figure/download/fig1/AS:195974686351362@1423735414560/Transvaginal-color-Doppler-ultrasound-showing-a-cervical-cancer-with-scanty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683568" y="2780928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8" name="Picture 8" descr="E:\VS8001028-17-11-14-17_кононова дьяченко_\20171114_162403\IMG_20180321_2_7.jpg"/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 t="4437"/>
          <a:stretch>
            <a:fillRect/>
          </a:stretch>
        </p:blipFill>
        <p:spPr bwMode="auto">
          <a:xfrm>
            <a:off x="3419872" y="1268760"/>
            <a:ext cx="321497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7" name="Picture 7" descr="E:\VS8001028-17-11-14-17_кононова дьяченко_\20171114_162403\IMG_20180321_2_1.jpg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 t="3509" b="6433"/>
          <a:stretch>
            <a:fillRect/>
          </a:stretch>
        </p:blipFill>
        <p:spPr bwMode="auto">
          <a:xfrm>
            <a:off x="5940152" y="980728"/>
            <a:ext cx="298505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1. УЗИ</a:t>
            </a:r>
          </a:p>
        </p:txBody>
      </p:sp>
      <p:pic>
        <p:nvPicPr>
          <p:cNvPr id="13" name="Picture 8" descr="E:\VS8001028-17-11-14-17_кононова дьяченко_\20171114_162403\IMG_20180321_2_7.jpg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 t="4437"/>
          <a:stretch>
            <a:fillRect/>
          </a:stretch>
        </p:blipFill>
        <p:spPr bwMode="auto">
          <a:xfrm>
            <a:off x="3203848" y="4149080"/>
            <a:ext cx="321497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2" name="Picture 2" descr="http://beremennuyu.ru/images/beremennuyu/2017/06/00808f62431869caf357ce1a07ab36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1772816"/>
            <a:ext cx="5634268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94122"/>
          </a:xfrm>
        </p:spPr>
        <p:txBody>
          <a:bodyPr/>
          <a:lstStyle/>
          <a:p>
            <a:pPr algn="ctr"/>
            <a:r>
              <a:rPr lang="ru-RU" dirty="0" smtClean="0"/>
              <a:t>УЗИ</a:t>
            </a:r>
          </a:p>
        </p:txBody>
      </p:sp>
      <p:graphicFrame>
        <p:nvGraphicFramePr>
          <p:cNvPr id="22556" name="Group 28"/>
          <p:cNvGraphicFramePr>
            <a:graphicFrameLocks noGrp="1"/>
          </p:cNvGraphicFramePr>
          <p:nvPr/>
        </p:nvGraphicFramePr>
        <p:xfrm>
          <a:off x="395288" y="1412875"/>
          <a:ext cx="8424862" cy="4949457"/>
        </p:xfrm>
        <a:graphic>
          <a:graphicData uri="http://schemas.openxmlformats.org/drawingml/2006/table">
            <a:tbl>
              <a:tblPr/>
              <a:tblGrid>
                <a:gridCol w="4213225"/>
                <a:gridCol w="4211637"/>
              </a:tblGrid>
              <a:tr h="5368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Плюсы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Минусы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28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Ведущий метод исследования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(В основном </a:t>
                      </a:r>
                      <a:r>
                        <a:rPr kumimoji="0" lang="ru-RU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чрезвлагалищная</a:t>
                      </a: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эхография</a:t>
                      </a: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Субъективность метода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519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Доступный, недорогой, информативный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Отсутствие утвержденных критериев (толщины рубца) при которых рубец можно считать несостоятельным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54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Отсутствие лучевой нагрузки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Зачастую отсутствие точных границ измерений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11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Неинвазивный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850106"/>
          </a:xfrm>
        </p:spPr>
        <p:txBody>
          <a:bodyPr/>
          <a:lstStyle/>
          <a:p>
            <a:pPr algn="ctr"/>
            <a:r>
              <a:rPr lang="ru-RU" dirty="0" smtClean="0"/>
              <a:t>УЗИ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52528"/>
          </a:xfrm>
        </p:spPr>
        <p:txBody>
          <a:bodyPr>
            <a:normAutofit fontScale="77500" lnSpcReduction="20000"/>
          </a:bodyPr>
          <a:lstStyle/>
          <a:p>
            <a:pPr marL="87313" indent="0">
              <a:lnSpc>
                <a:spcPct val="90000"/>
              </a:lnSpc>
              <a:buFont typeface="Arial" charset="0"/>
              <a:buNone/>
            </a:pPr>
            <a:r>
              <a:rPr lang="ru-RU" sz="3100" b="1" dirty="0" smtClean="0"/>
              <a:t>Основные ультразвуковые признаки несостоятельного рубца на матке после КС:</a:t>
            </a:r>
          </a:p>
          <a:p>
            <a:pPr>
              <a:lnSpc>
                <a:spcPct val="90000"/>
              </a:lnSpc>
            </a:pPr>
            <a:endParaRPr lang="ru-RU" sz="2000" b="1" dirty="0" smtClean="0"/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ru-RU" sz="2300" b="1" u="sng" dirty="0" smtClean="0"/>
              <a:t>Наличие ниши</a:t>
            </a:r>
            <a:r>
              <a:rPr lang="ru-RU" sz="2300" u="sng" dirty="0" smtClean="0"/>
              <a:t> </a:t>
            </a:r>
            <a:r>
              <a:rPr lang="ru-RU" sz="2300" dirty="0" smtClean="0"/>
              <a:t>конусовидной формы глубиной от 0,5 до 1,0 см и более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ru-RU" sz="2300" b="1" u="sng" dirty="0" smtClean="0"/>
              <a:t>Истончение</a:t>
            </a:r>
            <a:r>
              <a:rPr lang="ru-RU" sz="2300" dirty="0" smtClean="0"/>
              <a:t> </a:t>
            </a:r>
            <a:r>
              <a:rPr lang="ru-RU" sz="2300" dirty="0" err="1" smtClean="0"/>
              <a:t>миометрия</a:t>
            </a:r>
            <a:r>
              <a:rPr lang="ru-RU" sz="2300" dirty="0" smtClean="0"/>
              <a:t> в области рубца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ru-RU" sz="2300" b="1" u="sng" dirty="0" smtClean="0"/>
              <a:t>Изменение структуры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миометрия</a:t>
            </a:r>
            <a:r>
              <a:rPr lang="ru-RU" sz="2300" dirty="0" smtClean="0"/>
              <a:t> в области рубца или диффузное изменение </a:t>
            </a:r>
            <a:r>
              <a:rPr lang="ru-RU" sz="2300" dirty="0" err="1" smtClean="0"/>
              <a:t>миометрия</a:t>
            </a:r>
            <a:r>
              <a:rPr lang="ru-RU" sz="2300" dirty="0" smtClean="0"/>
              <a:t> передней стенки матки в виде множественных включений пониженной </a:t>
            </a:r>
            <a:r>
              <a:rPr lang="ru-RU" sz="2300" dirty="0" err="1" smtClean="0"/>
              <a:t>эхогенности</a:t>
            </a:r>
            <a:r>
              <a:rPr lang="ru-RU" sz="2300" dirty="0" smtClean="0"/>
              <a:t> с нечеткими контурами (участки </a:t>
            </a:r>
            <a:r>
              <a:rPr lang="ru-RU" sz="2300" dirty="0" err="1" smtClean="0"/>
              <a:t>микроабсцедирования</a:t>
            </a:r>
            <a:r>
              <a:rPr lang="ru-RU" sz="2300" dirty="0" smtClean="0"/>
              <a:t>)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ru-RU" sz="2300" b="1" u="sng" dirty="0" smtClean="0"/>
              <a:t>Локальное расстройство кровообращения</a:t>
            </a:r>
            <a:r>
              <a:rPr lang="ru-RU" sz="2300" dirty="0" smtClean="0"/>
              <a:t> в области рубца — отсутствие </a:t>
            </a:r>
            <a:r>
              <a:rPr lang="ru-RU" sz="2300" dirty="0" err="1" smtClean="0"/>
              <a:t>диастолического</a:t>
            </a:r>
            <a:r>
              <a:rPr lang="ru-RU" sz="2300" dirty="0" smtClean="0"/>
              <a:t> компонента кровотока (очаговый некроз)</a:t>
            </a:r>
          </a:p>
          <a:p>
            <a:pPr>
              <a:lnSpc>
                <a:spcPct val="90000"/>
              </a:lnSpc>
            </a:pPr>
            <a:endParaRPr lang="ru-RU" sz="2000" i="1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15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7544" y="594928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Акад. РАН, проф. В.И. КРАСНОПОЛЬСКИЙ, д.м.н., проф. С.Н. БУЯНОВА, д.м.н., проф. Н.А. ЩУКИНА, д.м.н., проф. Л.С. ЛОГУТОВА «</a:t>
            </a:r>
            <a:r>
              <a:rPr lang="ru-RU" sz="1200" dirty="0" smtClean="0"/>
              <a:t>Несостоятельность шва (рубца) на матке после кесарева сечения: проблемы и решения (редакционная статья)»; </a:t>
            </a:r>
            <a:r>
              <a:rPr lang="ru-RU" sz="1200" i="1" dirty="0" smtClean="0"/>
              <a:t>РОССИЙСКИЙ ВЕСТНИК АКУШЕРА-ГИНЕКОЛОГА 3, 2015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1062</TotalTime>
  <Words>1936</Words>
  <Application>Microsoft Office PowerPoint</Application>
  <PresentationFormat>Экран (4:3)</PresentationFormat>
  <Paragraphs>289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Техническая</vt:lpstr>
      <vt:lpstr>КОМПЛЕКСНАЯ ЛУЧЕВАЯ ДИАГНОСТИКА НЕСОСТОЯТЕЛЬНОСТИ РУБЦА НА МАТКЕ ПОСЛЕ КЕСАРЕВА СЕЧЕНИЯ</vt:lpstr>
      <vt:lpstr>Слайд 2</vt:lpstr>
      <vt:lpstr>Слайд 3</vt:lpstr>
      <vt:lpstr>Несостоятельность рубца </vt:lpstr>
      <vt:lpstr>Цель исследования </vt:lpstr>
      <vt:lpstr>Методы лучевой диагностики</vt:lpstr>
      <vt:lpstr>1. УЗИ</vt:lpstr>
      <vt:lpstr>УЗИ</vt:lpstr>
      <vt:lpstr>УЗИ</vt:lpstr>
      <vt:lpstr>УЗИ</vt:lpstr>
      <vt:lpstr>УЗИ</vt:lpstr>
      <vt:lpstr>«When and how should we treat cesarean scar defect — isthmocele?»*</vt:lpstr>
      <vt:lpstr>УЗИ</vt:lpstr>
      <vt:lpstr>УЗИ</vt:lpstr>
      <vt:lpstr>УЗИ</vt:lpstr>
      <vt:lpstr>A practical guideline for examining a uterine niche using ultrasonography in non-pregnant women: a modified Delphi method amongst European experts.</vt:lpstr>
      <vt:lpstr>A practical guideline for examining a uterine niche using ultrasonography in non-pregnant women: a modified Delphi method amongst European experts.</vt:lpstr>
      <vt:lpstr>A practical guideline for examining a uterine niche using ultrasonography in non-pregnant women: a modified Delphi method amongst European experts.</vt:lpstr>
      <vt:lpstr>A practical guideline for examining a uterine niche using ultrasonography in non-pregnant women: a modified Delphi method amongst European experts.</vt:lpstr>
      <vt:lpstr>A practical guideline for examining a uterine niche using ultrasonography in non-pregnant women: a modified Delphi method amongst European experts.</vt:lpstr>
      <vt:lpstr>A practical guideline for examining a uterine niche using ultrasonography in non-pregnant women: a modified Delphi method amongst European experts.</vt:lpstr>
      <vt:lpstr>A practical guideline for examining a uterine niche using ultrasonography in non-pregnant women: a modified Delphi method amongst European experts.</vt:lpstr>
      <vt:lpstr>A practical guideline for examining a uterine niche using ultrasonography in non-pregnant women: a modified Delphi method amongst European experts.</vt:lpstr>
      <vt:lpstr>2. Эхогистеросальпингография (ЭхоГС)</vt:lpstr>
      <vt:lpstr>Эхогистеросальпингография (ЭхоГС)</vt:lpstr>
      <vt:lpstr>Эхосистеросальпингография (ЭхоГС)</vt:lpstr>
      <vt:lpstr>Эхогистеросальпингография (ЭхоГС)</vt:lpstr>
      <vt:lpstr>3. МРТ</vt:lpstr>
      <vt:lpstr>МРТ</vt:lpstr>
      <vt:lpstr>МРТ</vt:lpstr>
      <vt:lpstr>МРТ</vt:lpstr>
      <vt:lpstr>Наши исследования</vt:lpstr>
      <vt:lpstr>Материалы и методы</vt:lpstr>
      <vt:lpstr>Таблица 1: Сравнение УЗИ-признаков несостоятельности</vt:lpstr>
      <vt:lpstr>Определение остаточной толщины миометрия различными методами лучевой диагностики</vt:lpstr>
      <vt:lpstr>Выводы:</vt:lpstr>
      <vt:lpstr>Выводы: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Григораш</dc:creator>
  <cp:lastModifiedBy>Григораш</cp:lastModifiedBy>
  <cp:revision>104</cp:revision>
  <dcterms:created xsi:type="dcterms:W3CDTF">2018-05-07T18:41:17Z</dcterms:created>
  <dcterms:modified xsi:type="dcterms:W3CDTF">2018-05-15T05:10:16Z</dcterms:modified>
</cp:coreProperties>
</file>