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60" r:id="rId5"/>
    <p:sldId id="35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1" r:id="rId21"/>
    <p:sldId id="282" r:id="rId22"/>
    <p:sldId id="284" r:id="rId23"/>
    <p:sldId id="285" r:id="rId24"/>
    <p:sldId id="286" r:id="rId25"/>
    <p:sldId id="287" r:id="rId26"/>
    <p:sldId id="291" r:id="rId27"/>
    <p:sldId id="292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5" r:id="rId36"/>
    <p:sldId id="306" r:id="rId37"/>
    <p:sldId id="307" r:id="rId38"/>
    <p:sldId id="308" r:id="rId39"/>
    <p:sldId id="310" r:id="rId40"/>
    <p:sldId id="311" r:id="rId41"/>
    <p:sldId id="312" r:id="rId42"/>
    <p:sldId id="313" r:id="rId43"/>
    <p:sldId id="315" r:id="rId44"/>
    <p:sldId id="318" r:id="rId45"/>
    <p:sldId id="357" r:id="rId46"/>
    <p:sldId id="358" r:id="rId47"/>
    <p:sldId id="321" r:id="rId48"/>
    <p:sldId id="322" r:id="rId49"/>
    <p:sldId id="324" r:id="rId50"/>
    <p:sldId id="326" r:id="rId51"/>
    <p:sldId id="327" r:id="rId52"/>
    <p:sldId id="328" r:id="rId53"/>
    <p:sldId id="330" r:id="rId54"/>
    <p:sldId id="331" r:id="rId55"/>
    <p:sldId id="332" r:id="rId56"/>
    <p:sldId id="333" r:id="rId57"/>
    <p:sldId id="334" r:id="rId58"/>
    <p:sldId id="336" r:id="rId59"/>
    <p:sldId id="339" r:id="rId60"/>
    <p:sldId id="340" r:id="rId61"/>
    <p:sldId id="341" r:id="rId62"/>
    <p:sldId id="347" r:id="rId63"/>
    <p:sldId id="354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02C63-709F-4160-875F-2104C385EB95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72A0A-8D1E-4C51-8E7B-6F44FF991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15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A174-C6B4-46A1-843D-D01F47E54F23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01BF-998F-4456-828B-A31C0F360B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A174-C6B4-46A1-843D-D01F47E54F23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01BF-998F-4456-828B-A31C0F360B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A174-C6B4-46A1-843D-D01F47E54F23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01BF-998F-4456-828B-A31C0F360B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A174-C6B4-46A1-843D-D01F47E54F23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01BF-998F-4456-828B-A31C0F360B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A174-C6B4-46A1-843D-D01F47E54F23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01BF-998F-4456-828B-A31C0F360B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A174-C6B4-46A1-843D-D01F47E54F23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01BF-998F-4456-828B-A31C0F360B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A174-C6B4-46A1-843D-D01F47E54F23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01BF-998F-4456-828B-A31C0F360B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A174-C6B4-46A1-843D-D01F47E54F23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01BF-998F-4456-828B-A31C0F360B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A174-C6B4-46A1-843D-D01F47E54F23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01BF-998F-4456-828B-A31C0F360B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A174-C6B4-46A1-843D-D01F47E54F23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01BF-998F-4456-828B-A31C0F360B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A174-C6B4-46A1-843D-D01F47E54F23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01BF-998F-4456-828B-A31C0F360B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6A174-C6B4-46A1-843D-D01F47E54F23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401BF-998F-4456-828B-A31C0F360B4D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12318" y="4581128"/>
            <a:ext cx="7546081" cy="1771102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Выполнили: ординаторы 2 года обучения по специальности «Рентгенология» </a:t>
            </a:r>
          </a:p>
          <a:p>
            <a:pPr algn="r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Кулагина Е.С., Носуля И.Г.</a:t>
            </a:r>
          </a:p>
          <a:p>
            <a:pPr algn="r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Заведующий кафедрой лучевой диагностики: профессор, д.м.н. Поморцев А.В.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07504" y="188640"/>
            <a:ext cx="8928992" cy="1944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Федеральное государственное бюджетное образовательное учреждение высшего </a:t>
            </a:r>
            <a:r>
              <a:rPr lang="ru-RU" sz="2000" dirty="0" smtClean="0"/>
              <a:t>образования </a:t>
            </a:r>
          </a:p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/>
              <a:t>«Кубанский государственный медицинский университет» </a:t>
            </a:r>
          </a:p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 smtClean="0"/>
              <a:t>Министерства здравоохранения Российской Федерации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 smtClean="0"/>
              <a:t>Факультет повышения квалификации и переподготовки специалистов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 smtClean="0"/>
              <a:t>Кафедра лучевой диагностики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94270" y="2348880"/>
            <a:ext cx="8755459" cy="1720020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3200" b="1" dirty="0"/>
              <a:t>Аорта: оценка послеоперационных изменений с помощью МСКТ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54749" t="16496" r="17239" b="49625"/>
          <a:stretch/>
        </p:blipFill>
        <p:spPr bwMode="auto">
          <a:xfrm>
            <a:off x="3696717" y="1412776"/>
            <a:ext cx="3374154" cy="249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28690" t="9808" r="44676" b="48319"/>
          <a:stretch/>
        </p:blipFill>
        <p:spPr bwMode="auto">
          <a:xfrm>
            <a:off x="586959" y="1352209"/>
            <a:ext cx="3181726" cy="249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l="36938" t="54366" r="36825" b="6993"/>
          <a:stretch/>
        </p:blipFill>
        <p:spPr bwMode="auto">
          <a:xfrm>
            <a:off x="1828512" y="4458441"/>
            <a:ext cx="3510115" cy="239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8" t="58853" r="9341" b="6142"/>
          <a:stretch/>
        </p:blipFill>
        <p:spPr bwMode="auto">
          <a:xfrm>
            <a:off x="5338628" y="4458441"/>
            <a:ext cx="3223003" cy="239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7069" y="964316"/>
            <a:ext cx="3160082" cy="4072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Нативное исследование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89983" y="964316"/>
            <a:ext cx="3159745" cy="4072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Артериальная фаза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580112" y="4005765"/>
            <a:ext cx="2981519" cy="4072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Артериальная фаза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38799" y="4025124"/>
            <a:ext cx="2887341" cy="4072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Нативное исследование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1612657"/>
            <a:ext cx="1361339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Эндолик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11961" y="4581128"/>
            <a:ext cx="194421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Кальцификация</a:t>
            </a:r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586959" y="116632"/>
            <a:ext cx="7992888" cy="709896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Эндолик</a:t>
            </a:r>
            <a:r>
              <a:rPr lang="ru-RU" sz="3200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30808" t="33092" r="45162" b="24972"/>
          <a:stretch/>
        </p:blipFill>
        <p:spPr bwMode="auto">
          <a:xfrm>
            <a:off x="251520" y="1796000"/>
            <a:ext cx="4129257" cy="393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9" t="30016" r="6911" b="19146"/>
          <a:stretch/>
        </p:blipFill>
        <p:spPr bwMode="auto">
          <a:xfrm>
            <a:off x="4707366" y="1796000"/>
            <a:ext cx="3969090" cy="393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6021288"/>
            <a:ext cx="41764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Артериальная фаза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07367" y="6021288"/>
            <a:ext cx="399775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Венозная фаза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052736" y="11247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1" y="404664"/>
            <a:ext cx="8453596" cy="1070992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Эндолик: артериальная &gt; венозная фаза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60259" t="37713" r="8595" b="22607"/>
          <a:stretch/>
        </p:blipFill>
        <p:spPr bwMode="auto">
          <a:xfrm>
            <a:off x="4788024" y="2060848"/>
            <a:ext cx="417646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37407" r="40936" b="22474"/>
          <a:stretch/>
        </p:blipFill>
        <p:spPr bwMode="auto">
          <a:xfrm>
            <a:off x="109108" y="2043050"/>
            <a:ext cx="447484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844" y="6123702"/>
            <a:ext cx="4474840" cy="5582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Артериальная фаза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6123702"/>
            <a:ext cx="4176463" cy="5582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Венозная фаза</a:t>
            </a: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7504" y="476672"/>
            <a:ext cx="8856983" cy="1070992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Эндолик: венозная &gt; артериальная фаза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522174" y="1700808"/>
            <a:ext cx="8208912" cy="459797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7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Эндопротезирование:</a:t>
            </a:r>
          </a:p>
          <a:p>
            <a:pPr marL="1152000" indent="-180000" algn="just">
              <a:lnSpc>
                <a:spcPct val="17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dirty="0"/>
              <a:t>э</a:t>
            </a:r>
            <a:r>
              <a:rPr lang="ru-RU" dirty="0" smtClean="0"/>
              <a:t>ндопротезирование аневризмы брюшной аорты</a:t>
            </a:r>
          </a:p>
          <a:p>
            <a:pPr marL="1152000" indent="-180000" algn="just">
              <a:lnSpc>
                <a:spcPct val="17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dirty="0"/>
              <a:t>э</a:t>
            </a:r>
            <a:r>
              <a:rPr lang="ru-RU" dirty="0" smtClean="0"/>
              <a:t>ндопротезирование аневризмы  грудного отдела нисходящей аорты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Открытые оперативные вмешательства:</a:t>
            </a:r>
          </a:p>
          <a:p>
            <a:pPr marL="1152000" indent="-180000" algn="just">
              <a:lnSpc>
                <a:spcPct val="17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dirty="0"/>
              <a:t>к</a:t>
            </a:r>
            <a:r>
              <a:rPr lang="ru-RU" dirty="0" smtClean="0"/>
              <a:t>орень аорты/восходящая аорта</a:t>
            </a:r>
          </a:p>
          <a:p>
            <a:pPr marL="1152000" indent="-180000" algn="just">
              <a:lnSpc>
                <a:spcPct val="17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dirty="0" smtClean="0"/>
              <a:t>распространенные патологические изменения аорты</a:t>
            </a:r>
          </a:p>
          <a:p>
            <a:pPr marL="1620000" indent="-180000" algn="just">
              <a:lnSpc>
                <a:spcPct val="1700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ru-RU" dirty="0"/>
              <a:t>о</a:t>
            </a:r>
            <a:r>
              <a:rPr lang="ru-RU" dirty="0" smtClean="0"/>
              <a:t>бусловливает необходимость этапного вмешательства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548680"/>
            <a:ext cx="8676456" cy="1070992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Хирургические вмешательства на аорте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6499" y="5805264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Greenhalgh</a:t>
            </a:r>
            <a:r>
              <a:rPr lang="en-US" dirty="0"/>
              <a:t> RM, Brown LC, Powell JT, et al. Endovascular versus open repair of abdominal aortic aneurysm. N </a:t>
            </a:r>
            <a:r>
              <a:rPr lang="en-US" dirty="0" err="1"/>
              <a:t>Engl</a:t>
            </a:r>
            <a:r>
              <a:rPr lang="en-US" dirty="0"/>
              <a:t> J Med. 2010;362(20):1863–1871.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624217" y="1772816"/>
            <a:ext cx="8208912" cy="459797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6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400" dirty="0" smtClean="0"/>
              <a:t>Уменьшение в размерах аневризматического мешка: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400" dirty="0"/>
              <a:t>н</a:t>
            </a:r>
            <a:r>
              <a:rPr lang="ru-RU" sz="2400" dirty="0" smtClean="0"/>
              <a:t>еизмененные размеры или увеличение таковых свидетельствует в пользу имеющегося эндолика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400" dirty="0" smtClean="0"/>
              <a:t>Оценка ветвей аорты (перекрытие стентом)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400" dirty="0" smtClean="0"/>
              <a:t>Изменение положения стент-</a:t>
            </a:r>
            <a:r>
              <a:rPr lang="ru-RU" sz="2400" dirty="0" err="1" smtClean="0"/>
              <a:t>графта</a:t>
            </a:r>
            <a:r>
              <a:rPr lang="ru-RU" sz="2400" dirty="0" smtClean="0"/>
              <a:t> (миграция)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400" dirty="0" smtClean="0"/>
              <a:t>Перелом стента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24217" y="369464"/>
            <a:ext cx="8340271" cy="1070992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Эндопротезирование аневризмы </a:t>
            </a:r>
            <a:r>
              <a:rPr lang="ru-RU" sz="3200" dirty="0" smtClean="0"/>
              <a:t>аорты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4216" y="5517232"/>
            <a:ext cx="8208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Stather</a:t>
            </a:r>
            <a:r>
              <a:rPr lang="en-US" dirty="0"/>
              <a:t> PW, </a:t>
            </a:r>
            <a:r>
              <a:rPr lang="en-US" dirty="0" err="1"/>
              <a:t>Sidloff</a:t>
            </a:r>
            <a:r>
              <a:rPr lang="en-US" dirty="0"/>
              <a:t> D, </a:t>
            </a:r>
            <a:r>
              <a:rPr lang="en-US" dirty="0" err="1"/>
              <a:t>Dattani</a:t>
            </a:r>
            <a:r>
              <a:rPr lang="en-US" dirty="0"/>
              <a:t> N, Choke E, </a:t>
            </a:r>
            <a:r>
              <a:rPr lang="en-US" dirty="0" err="1"/>
              <a:t>Bown</a:t>
            </a:r>
            <a:r>
              <a:rPr lang="en-US" dirty="0"/>
              <a:t> MJ, Sayers RD. Systematic review and meta-analysis of the early and late outcomes of open and endovascular repair of abdominal aortic aneurysm. Br J Surg. 2013;100(7):863–872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9312" t="34032" r="40113" b="23843"/>
          <a:stretch/>
        </p:blipFill>
        <p:spPr bwMode="auto">
          <a:xfrm>
            <a:off x="140096" y="1916832"/>
            <a:ext cx="4443357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3" t="33775" r="10342" b="23501"/>
          <a:stretch/>
        </p:blipFill>
        <p:spPr bwMode="auto">
          <a:xfrm>
            <a:off x="4640059" y="1916832"/>
            <a:ext cx="434733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6021288"/>
            <a:ext cx="4350648" cy="5760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осле оперативного вмешательства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40059" y="6021288"/>
            <a:ext cx="4347337" cy="5760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Спустя 1 год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9512" y="332656"/>
            <a:ext cx="8807883" cy="1070992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Состояние после эндопротезирования </a:t>
            </a:r>
            <a:r>
              <a:rPr lang="ru-RU" sz="3200" dirty="0" smtClean="0"/>
              <a:t>аневризмы брюшной аорты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467544" y="2132856"/>
            <a:ext cx="8208912" cy="459797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 Окклюзия сосудов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  Эндолики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  Диссекция аорты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  Миграция стента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83299" y="620688"/>
            <a:ext cx="8496943" cy="1224136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Осложнения после эндопротезирования аневризмы аорты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5517232"/>
            <a:ext cx="8412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Stather</a:t>
            </a:r>
            <a:r>
              <a:rPr lang="en-US" dirty="0"/>
              <a:t> PW, </a:t>
            </a:r>
            <a:r>
              <a:rPr lang="en-US" dirty="0" err="1"/>
              <a:t>Sidloff</a:t>
            </a:r>
            <a:r>
              <a:rPr lang="en-US" dirty="0"/>
              <a:t> D, </a:t>
            </a:r>
            <a:r>
              <a:rPr lang="en-US" dirty="0" err="1"/>
              <a:t>Dattani</a:t>
            </a:r>
            <a:r>
              <a:rPr lang="en-US" dirty="0"/>
              <a:t> N, Choke E, </a:t>
            </a:r>
            <a:r>
              <a:rPr lang="en-US" dirty="0" err="1"/>
              <a:t>Bown</a:t>
            </a:r>
            <a:r>
              <a:rPr lang="en-US" dirty="0"/>
              <a:t> MJ, Sayers RD. Systematic review and meta-analysis of the early and late outcomes of open and endovascular repair of abdominal aortic aneurysm. Br J Surg. 2013;100(7):863–872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48886" t="48174" r="9255" b="6744"/>
          <a:stretch/>
        </p:blipFill>
        <p:spPr bwMode="auto">
          <a:xfrm>
            <a:off x="3779912" y="3416144"/>
            <a:ext cx="4824536" cy="317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3" t="23982" r="40544" b="27745"/>
          <a:stretch/>
        </p:blipFill>
        <p:spPr bwMode="auto">
          <a:xfrm>
            <a:off x="563709" y="1700808"/>
            <a:ext cx="4584356" cy="356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2989110" y="3484455"/>
            <a:ext cx="1512168" cy="1237659"/>
          </a:xfrm>
          <a:prstGeom prst="ellipse">
            <a:avLst/>
          </a:prstGeom>
          <a:solidFill>
            <a:srgbClr val="FF0000">
              <a:alpha val="0"/>
            </a:srgbClr>
          </a:solidFill>
          <a:ln w="98425" cap="rnd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63709" y="332656"/>
            <a:ext cx="8360350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Состояние после эндопротезирования АБА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65846" t="35952" r="9738" b="6674"/>
          <a:stretch/>
        </p:blipFill>
        <p:spPr bwMode="auto">
          <a:xfrm>
            <a:off x="5364088" y="1988840"/>
            <a:ext cx="3547432" cy="4686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8" t="28850" r="34533" b="21976"/>
          <a:stretch/>
        </p:blipFill>
        <p:spPr bwMode="auto">
          <a:xfrm>
            <a:off x="327733" y="1556792"/>
            <a:ext cx="487687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89228" y="917848"/>
            <a:ext cx="8229600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2405" y="232098"/>
            <a:ext cx="8496943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Стентирование левой почечной артерии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471748" y="1553723"/>
            <a:ext cx="8208912" cy="504056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7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Тип </a:t>
            </a:r>
            <a:r>
              <a:rPr lang="en-US" dirty="0" smtClean="0"/>
              <a:t>I</a:t>
            </a:r>
            <a:r>
              <a:rPr lang="ru-RU" dirty="0" smtClean="0"/>
              <a:t>: проксимальный или дистальный анастомоз стент-</a:t>
            </a:r>
            <a:r>
              <a:rPr lang="ru-RU" dirty="0" err="1" smtClean="0"/>
              <a:t>графта</a:t>
            </a:r>
            <a:endParaRPr lang="ru-RU" dirty="0" smtClean="0"/>
          </a:p>
          <a:p>
            <a:pPr algn="just">
              <a:lnSpc>
                <a:spcPct val="17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Тип </a:t>
            </a:r>
            <a:r>
              <a:rPr lang="en-US" dirty="0" smtClean="0"/>
              <a:t>II</a:t>
            </a:r>
            <a:r>
              <a:rPr lang="ru-RU" dirty="0" smtClean="0"/>
              <a:t>:</a:t>
            </a:r>
            <a:r>
              <a:rPr lang="en-US" dirty="0" smtClean="0"/>
              <a:t> </a:t>
            </a:r>
            <a:r>
              <a:rPr lang="ru-RU" dirty="0" smtClean="0"/>
              <a:t>ретроградный кровоток из сегментарных сосудов</a:t>
            </a:r>
          </a:p>
          <a:p>
            <a:pPr marL="1152000" indent="-180000" algn="just">
              <a:lnSpc>
                <a:spcPct val="17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dirty="0" smtClean="0"/>
              <a:t>Нижняя брыжеечная артерия</a:t>
            </a:r>
          </a:p>
          <a:p>
            <a:pPr marL="1152000" indent="-180000" algn="just">
              <a:lnSpc>
                <a:spcPct val="17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dirty="0" smtClean="0"/>
              <a:t>Поясничные артерии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Тип </a:t>
            </a:r>
            <a:r>
              <a:rPr lang="en-US" dirty="0" smtClean="0"/>
              <a:t>III</a:t>
            </a:r>
            <a:r>
              <a:rPr lang="ru-RU" dirty="0" smtClean="0"/>
              <a:t>: дефекты стента, диастаз между его модулями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Тип </a:t>
            </a:r>
            <a:r>
              <a:rPr lang="en-US" dirty="0" smtClean="0"/>
              <a:t>IV</a:t>
            </a:r>
            <a:r>
              <a:rPr lang="ru-RU" dirty="0" smtClean="0"/>
              <a:t>: результат пористости стент-</a:t>
            </a:r>
            <a:r>
              <a:rPr lang="ru-RU" dirty="0" err="1" smtClean="0"/>
              <a:t>графта</a:t>
            </a:r>
            <a:r>
              <a:rPr lang="ru-RU" dirty="0" smtClean="0"/>
              <a:t> (временный характер)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Тип </a:t>
            </a:r>
            <a:r>
              <a:rPr lang="en-US" dirty="0" smtClean="0"/>
              <a:t>V</a:t>
            </a:r>
            <a:r>
              <a:rPr lang="ru-RU" dirty="0" smtClean="0"/>
              <a:t>: скрытый эндолик, аневризматический мешок после эндопротезирования не уменьшается в размерах, или даже увеличивается.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27733" y="238914"/>
            <a:ext cx="8496943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Эндолики: классификация для брюшного отдела аорты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1778" y="5947952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Stavropoulos, S. and Baum, R. Imaging modalities for the detection and management of </a:t>
            </a:r>
            <a:r>
              <a:rPr lang="en-US" dirty="0" err="1"/>
              <a:t>endoleaks</a:t>
            </a:r>
            <a:r>
              <a:rPr lang="en-US" dirty="0" smtClean="0"/>
              <a:t>.</a:t>
            </a:r>
            <a:r>
              <a:rPr lang="ru-RU" dirty="0" smtClean="0"/>
              <a:t> </a:t>
            </a:r>
            <a:r>
              <a:rPr lang="en-US" dirty="0" err="1" smtClean="0"/>
              <a:t>Semin</a:t>
            </a:r>
            <a:r>
              <a:rPr lang="en-US" dirty="0" smtClean="0"/>
              <a:t> </a:t>
            </a:r>
            <a:r>
              <a:rPr lang="en-US" dirty="0" err="1"/>
              <a:t>Vasc</a:t>
            </a:r>
            <a:r>
              <a:rPr lang="en-US" dirty="0"/>
              <a:t> Surg. 2004; 17: 154–160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1259632"/>
            <a:ext cx="6624736" cy="3897560"/>
          </a:xfrm>
        </p:spPr>
        <p:txBody>
          <a:bodyPr>
            <a:noAutofit/>
          </a:bodyPr>
          <a:lstStyle/>
          <a:p>
            <a:pPr marL="0" indent="-360000" algn="just">
              <a:lnSpc>
                <a:spcPct val="150000"/>
              </a:lnSpc>
              <a:spcBef>
                <a:spcPts val="0"/>
              </a:spcBef>
              <a:buClr>
                <a:srgbClr val="61EE3A"/>
              </a:buClr>
              <a:buFont typeface="Wingdings" panose="05000000000000000000" pitchFamily="2" charset="2"/>
              <a:buChar char="Ø"/>
            </a:pPr>
            <a:r>
              <a:rPr lang="ru-RU" sz="1800" dirty="0" smtClean="0"/>
              <a:t>Протокол исследования</a:t>
            </a:r>
          </a:p>
          <a:p>
            <a:pPr marL="0" indent="-360000" algn="just">
              <a:lnSpc>
                <a:spcPct val="150000"/>
              </a:lnSpc>
              <a:spcBef>
                <a:spcPts val="0"/>
              </a:spcBef>
              <a:buClr>
                <a:srgbClr val="61EE3A"/>
              </a:buClr>
              <a:buFont typeface="Wingdings" panose="05000000000000000000" pitchFamily="2" charset="2"/>
              <a:buChar char="Ø"/>
            </a:pPr>
            <a:r>
              <a:rPr lang="ru-RU" sz="1800" dirty="0" smtClean="0"/>
              <a:t>Эндоваскулярные вмешательства:</a:t>
            </a:r>
          </a:p>
          <a:p>
            <a:pPr marL="1165225" indent="-180000" algn="just"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1800" dirty="0"/>
              <a:t>э</a:t>
            </a:r>
            <a:r>
              <a:rPr lang="ru-RU" sz="1800" dirty="0" smtClean="0"/>
              <a:t>ндопротезирование аневризмы брюшной аорты.</a:t>
            </a:r>
          </a:p>
          <a:p>
            <a:pPr marL="1165225" indent="-180000" algn="just"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1800" dirty="0" smtClean="0"/>
              <a:t>эндопротезирование </a:t>
            </a:r>
            <a:r>
              <a:rPr lang="ru-RU" sz="1800" dirty="0"/>
              <a:t>аневризмы </a:t>
            </a:r>
            <a:r>
              <a:rPr lang="ru-RU" sz="1800" dirty="0" smtClean="0"/>
              <a:t>грудного отдела нисходящей аорты.</a:t>
            </a:r>
          </a:p>
          <a:p>
            <a:pPr marL="0" indent="-360000" algn="just">
              <a:lnSpc>
                <a:spcPct val="150000"/>
              </a:lnSpc>
              <a:spcBef>
                <a:spcPts val="0"/>
              </a:spcBef>
              <a:buClr>
                <a:srgbClr val="61EE3A"/>
              </a:buClr>
              <a:buFont typeface="Wingdings" panose="05000000000000000000" pitchFamily="2" charset="2"/>
              <a:buChar char="Ø"/>
            </a:pPr>
            <a:r>
              <a:rPr lang="ru-RU" sz="1800" dirty="0" smtClean="0"/>
              <a:t>Открытые хирургические вмешательства:</a:t>
            </a:r>
          </a:p>
          <a:p>
            <a:pPr marL="1152000" indent="-180000" algn="just"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1800" dirty="0"/>
              <a:t>к</a:t>
            </a:r>
            <a:r>
              <a:rPr lang="ru-RU" sz="1800" dirty="0" smtClean="0"/>
              <a:t>орень аорты/восходящая аорта</a:t>
            </a:r>
          </a:p>
          <a:p>
            <a:pPr marL="1152000" indent="-180000" algn="just"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1800" dirty="0"/>
              <a:t>г</a:t>
            </a:r>
            <a:r>
              <a:rPr lang="ru-RU" sz="1800" dirty="0" smtClean="0"/>
              <a:t>рудная аорта: восходящий/нисходящий отдел</a:t>
            </a:r>
          </a:p>
          <a:p>
            <a:pPr marL="1152000" indent="-180000" algn="just"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1800" dirty="0"/>
              <a:t>н</a:t>
            </a:r>
            <a:r>
              <a:rPr lang="ru-RU" sz="1800" dirty="0" smtClean="0"/>
              <a:t>естабильность стент-</a:t>
            </a:r>
            <a:r>
              <a:rPr lang="ru-RU" sz="1800" dirty="0" err="1" smtClean="0"/>
              <a:t>графта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700808"/>
            <a:ext cx="2123728" cy="376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59717" y="188640"/>
            <a:ext cx="8496943" cy="1070992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3200" dirty="0"/>
              <a:t>Аорта: послеоперационные изменения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9819" y="5877272"/>
            <a:ext cx="7788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Isselbacher</a:t>
            </a:r>
            <a:r>
              <a:rPr lang="en-US" dirty="0"/>
              <a:t> </a:t>
            </a:r>
            <a:r>
              <a:rPr lang="en-US" dirty="0" smtClean="0"/>
              <a:t>EM</a:t>
            </a:r>
            <a:r>
              <a:rPr lang="en-US" dirty="0"/>
              <a:t>. Thoracic and abdominal </a:t>
            </a:r>
            <a:r>
              <a:rPr lang="en-US" dirty="0" smtClean="0"/>
              <a:t>aortic</a:t>
            </a:r>
            <a:r>
              <a:rPr lang="ru-RU" dirty="0" smtClean="0"/>
              <a:t> </a:t>
            </a:r>
            <a:r>
              <a:rPr lang="en-US" dirty="0" smtClean="0"/>
              <a:t>aneurysms</a:t>
            </a:r>
            <a:r>
              <a:rPr lang="en-US" dirty="0"/>
              <a:t>. Circulation </a:t>
            </a:r>
            <a:r>
              <a:rPr lang="en-US" dirty="0" smtClean="0"/>
              <a:t>2005;</a:t>
            </a:r>
            <a:r>
              <a:rPr lang="ru-RU" dirty="0" smtClean="0"/>
              <a:t> </a:t>
            </a:r>
            <a:r>
              <a:rPr lang="en-US" dirty="0" smtClean="0"/>
              <a:t>111</a:t>
            </a:r>
            <a:r>
              <a:rPr lang="ru-RU" dirty="0" smtClean="0"/>
              <a:t> </a:t>
            </a:r>
            <a:r>
              <a:rPr lang="en-US" dirty="0" smtClean="0"/>
              <a:t>(</a:t>
            </a:r>
            <a:r>
              <a:rPr lang="en-US" dirty="0"/>
              <a:t>6):816–828.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65465" t="22467" r="10453" b="8885"/>
          <a:stretch/>
        </p:blipFill>
        <p:spPr bwMode="auto">
          <a:xfrm>
            <a:off x="5508104" y="1460090"/>
            <a:ext cx="3090184" cy="523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3" t="27744" r="37391" b="21088"/>
          <a:stretch/>
        </p:blipFill>
        <p:spPr bwMode="auto">
          <a:xfrm>
            <a:off x="327733" y="1772815"/>
            <a:ext cx="4570407" cy="402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27733" y="238914"/>
            <a:ext cx="8496943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Эндолик </a:t>
            </a:r>
            <a:r>
              <a:rPr lang="en-US" sz="3200" dirty="0"/>
              <a:t>I </a:t>
            </a:r>
            <a:r>
              <a:rPr lang="ru-RU" sz="3200" dirty="0" smtClean="0"/>
              <a:t>типа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59826" t="48797" r="9328" b="7586"/>
          <a:stretch/>
        </p:blipFill>
        <p:spPr bwMode="auto">
          <a:xfrm>
            <a:off x="179512" y="1700808"/>
            <a:ext cx="4269160" cy="33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0" t="26585" r="40620" b="22157"/>
          <a:stretch/>
        </p:blipFill>
        <p:spPr bwMode="auto">
          <a:xfrm>
            <a:off x="4576204" y="2276872"/>
            <a:ext cx="4484459" cy="435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3568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3" y="238914"/>
            <a:ext cx="8645164" cy="1236742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Эндолик </a:t>
            </a:r>
            <a:r>
              <a:rPr lang="en-US" sz="3200" dirty="0"/>
              <a:t>I </a:t>
            </a:r>
            <a:r>
              <a:rPr lang="ru-RU" sz="3200" dirty="0" smtClean="0"/>
              <a:t>типа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60208" t="27689" r="10262" b="25147"/>
          <a:stretch/>
        </p:blipFill>
        <p:spPr bwMode="auto">
          <a:xfrm>
            <a:off x="482721" y="1292052"/>
            <a:ext cx="4060274" cy="364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46429" t="27641" r="25265" b="22749"/>
          <a:stretch/>
        </p:blipFill>
        <p:spPr bwMode="auto">
          <a:xfrm>
            <a:off x="3289712" y="3212976"/>
            <a:ext cx="3658551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4" t="27621" r="40005" b="26732"/>
          <a:stretch/>
        </p:blipFill>
        <p:spPr bwMode="auto">
          <a:xfrm>
            <a:off x="5292080" y="1292616"/>
            <a:ext cx="3851920" cy="336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8195" y="12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28195" y="233659"/>
            <a:ext cx="8496943" cy="924957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Эндолик </a:t>
            </a:r>
            <a:r>
              <a:rPr lang="en-US" sz="3200" dirty="0"/>
              <a:t>II</a:t>
            </a:r>
            <a:r>
              <a:rPr lang="ru-RU" sz="3200" dirty="0"/>
              <a:t> типа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58158" t="29638" r="12082" b="23179"/>
          <a:stretch/>
        </p:blipFill>
        <p:spPr bwMode="auto">
          <a:xfrm>
            <a:off x="4716016" y="1700809"/>
            <a:ext cx="4104455" cy="442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t="29854" r="45758" b="23067"/>
          <a:stretch/>
        </p:blipFill>
        <p:spPr bwMode="auto">
          <a:xfrm>
            <a:off x="323528" y="1700808"/>
            <a:ext cx="4176463" cy="442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9512" y="152586"/>
            <a:ext cx="8640959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Эндолик </a:t>
            </a:r>
            <a:r>
              <a:rPr lang="en-US" sz="3200" dirty="0"/>
              <a:t>II</a:t>
            </a:r>
            <a:r>
              <a:rPr lang="ru-RU" sz="3200" dirty="0"/>
              <a:t> типа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556891" y="1772816"/>
            <a:ext cx="8208912" cy="41764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7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80% </a:t>
            </a:r>
            <a:r>
              <a:rPr lang="ru-RU" dirty="0" smtClean="0"/>
              <a:t>разрешаются самостоятельно в течение 6 месяцев.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 err="1" smtClean="0"/>
              <a:t>Персистирующий</a:t>
            </a:r>
            <a:r>
              <a:rPr lang="ru-RU" dirty="0" smtClean="0"/>
              <a:t> эндолик</a:t>
            </a:r>
            <a:r>
              <a:rPr lang="ru-RU" dirty="0"/>
              <a:t> </a:t>
            </a:r>
            <a:r>
              <a:rPr lang="ru-RU" dirty="0" smtClean="0"/>
              <a:t>(&gt;6 месяцев) ассоциирован с:</a:t>
            </a:r>
            <a:endParaRPr lang="en-US" dirty="0" smtClean="0"/>
          </a:p>
          <a:p>
            <a:pPr marL="1152000" indent="-180000" algn="just">
              <a:lnSpc>
                <a:spcPct val="17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dirty="0"/>
              <a:t>у</a:t>
            </a:r>
            <a:r>
              <a:rPr lang="ru-RU" dirty="0" smtClean="0"/>
              <a:t>величением в размерах аневризматического мешка</a:t>
            </a:r>
            <a:endParaRPr lang="ru-RU" dirty="0"/>
          </a:p>
          <a:p>
            <a:pPr marL="1152000" indent="-180000" algn="just">
              <a:lnSpc>
                <a:spcPct val="17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dirty="0"/>
              <a:t>р</a:t>
            </a:r>
            <a:r>
              <a:rPr lang="ru-RU" dirty="0" smtClean="0"/>
              <a:t>азрывом</a:t>
            </a:r>
          </a:p>
          <a:p>
            <a:pPr marL="1152000" indent="-180000" algn="just">
              <a:lnSpc>
                <a:spcPct val="17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dirty="0"/>
              <a:t>необходимостью оперативного </a:t>
            </a:r>
            <a:r>
              <a:rPr lang="ru-RU" dirty="0" smtClean="0"/>
              <a:t>вмешательства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23528" y="332656"/>
            <a:ext cx="8496943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Эндолики </a:t>
            </a:r>
            <a:r>
              <a:rPr lang="en-US" sz="3200" dirty="0"/>
              <a:t>II</a:t>
            </a:r>
            <a:r>
              <a:rPr lang="ru-RU" sz="3200" dirty="0"/>
              <a:t> типа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2560" y="5733256"/>
            <a:ext cx="83529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Silverberg D, </a:t>
            </a:r>
            <a:r>
              <a:rPr lang="en-US" dirty="0" err="1"/>
              <a:t>Baril</a:t>
            </a:r>
            <a:r>
              <a:rPr lang="en-US" dirty="0"/>
              <a:t> DT, </a:t>
            </a:r>
            <a:r>
              <a:rPr lang="en-US" dirty="0" err="1"/>
              <a:t>Ellozy</a:t>
            </a:r>
            <a:r>
              <a:rPr lang="en-US" dirty="0"/>
              <a:t> SH, et al. An 8-year experience with type II </a:t>
            </a:r>
            <a:r>
              <a:rPr lang="en-US" dirty="0" err="1"/>
              <a:t>endoleaks</a:t>
            </a:r>
            <a:r>
              <a:rPr lang="en-US" dirty="0"/>
              <a:t>: natural history suggests selective intervention is a safe approach. J </a:t>
            </a:r>
            <a:r>
              <a:rPr lang="en-US" dirty="0" err="1"/>
              <a:t>Vasc</a:t>
            </a:r>
            <a:r>
              <a:rPr lang="en-US" dirty="0"/>
              <a:t> Surg. 2006;44(3):453–459.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59468" t="35702" r="13682" b="24869"/>
          <a:stretch/>
        </p:blipFill>
        <p:spPr bwMode="auto">
          <a:xfrm>
            <a:off x="4822603" y="1834780"/>
            <a:ext cx="4114801" cy="351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1" t="34749" r="41652" b="23418"/>
          <a:stretch/>
        </p:blipFill>
        <p:spPr bwMode="auto">
          <a:xfrm>
            <a:off x="238304" y="1840260"/>
            <a:ext cx="4349550" cy="350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8304" y="5877272"/>
            <a:ext cx="4349550" cy="6883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После эндопротезирования: 6,9 см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22604" y="5877272"/>
            <a:ext cx="4114800" cy="6883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Спустя 1 год: 7,1 см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07804" y="1268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38304" y="332656"/>
            <a:ext cx="8699101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Эндолик </a:t>
            </a:r>
            <a:r>
              <a:rPr lang="en-US" sz="3200" dirty="0"/>
              <a:t>V </a:t>
            </a:r>
            <a:r>
              <a:rPr lang="ru-RU" sz="3200" dirty="0"/>
              <a:t>типа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04" y="1840260"/>
            <a:ext cx="4349550" cy="350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0136" y="5877272"/>
            <a:ext cx="4377718" cy="6883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Спустя 1,5 года:7,2 см</a:t>
            </a:r>
            <a:endParaRPr lang="ru-RU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3" t="34057" r="9647" b="22943"/>
          <a:stretch/>
        </p:blipFill>
        <p:spPr bwMode="auto">
          <a:xfrm>
            <a:off x="4822605" y="1840260"/>
            <a:ext cx="4114800" cy="350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822604" y="5877272"/>
            <a:ext cx="4114800" cy="7081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Спустя 2 года: 7,6 см</a:t>
            </a:r>
            <a:endParaRPr lang="ru-RU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/>
          <a:stretch/>
        </p:blipFill>
        <p:spPr bwMode="auto">
          <a:xfrm>
            <a:off x="2197510" y="1412776"/>
            <a:ext cx="4887974" cy="418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59692" t="34813" r="9879" b="20382"/>
          <a:stretch/>
        </p:blipFill>
        <p:spPr bwMode="auto">
          <a:xfrm>
            <a:off x="4662863" y="2852936"/>
            <a:ext cx="4392488" cy="373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0" t="33864" r="41684" b="19450"/>
          <a:stretch/>
        </p:blipFill>
        <p:spPr bwMode="auto">
          <a:xfrm>
            <a:off x="251521" y="1345332"/>
            <a:ext cx="437937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6094" y="13453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1520" y="180349"/>
            <a:ext cx="8496943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Перелом стент-</a:t>
            </a:r>
            <a:r>
              <a:rPr lang="ru-RU" sz="3200" dirty="0" err="1"/>
              <a:t>графта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8929" t="31079" r="49663" b="32074"/>
          <a:stretch/>
        </p:blipFill>
        <p:spPr bwMode="auto">
          <a:xfrm>
            <a:off x="1" y="1772816"/>
            <a:ext cx="3691772" cy="343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6" t="43741" r="25133" b="19191"/>
          <a:stretch/>
        </p:blipFill>
        <p:spPr bwMode="auto">
          <a:xfrm>
            <a:off x="2915816" y="3140968"/>
            <a:ext cx="354920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7" t="51032" r="9207" b="13931"/>
          <a:stretch/>
        </p:blipFill>
        <p:spPr bwMode="auto">
          <a:xfrm>
            <a:off x="5966171" y="3599248"/>
            <a:ext cx="3207877" cy="324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3528" y="180349"/>
            <a:ext cx="8496943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Аорто-дуоденальная </a:t>
            </a:r>
            <a:r>
              <a:rPr lang="ru-RU" sz="3200" dirty="0"/>
              <a:t>фистула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611559" y="1700808"/>
            <a:ext cx="8208912" cy="41764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 Аневризма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/>
              <a:t> </a:t>
            </a:r>
            <a:r>
              <a:rPr lang="ru-RU" dirty="0" smtClean="0"/>
              <a:t>Пенетрирующая язва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/>
              <a:t> </a:t>
            </a:r>
            <a:r>
              <a:rPr lang="ru-RU" dirty="0" smtClean="0"/>
              <a:t>Диссекция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/>
              <a:t> </a:t>
            </a:r>
            <a:r>
              <a:rPr lang="ru-RU" dirty="0" smtClean="0"/>
              <a:t>Интрамуральная гематома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/>
              <a:t> </a:t>
            </a:r>
            <a:r>
              <a:rPr lang="ru-RU" dirty="0" smtClean="0"/>
              <a:t>Разрыв аорты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23528" y="324365"/>
            <a:ext cx="8496943" cy="1376443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TEVAR: </a:t>
            </a:r>
            <a:r>
              <a:rPr lang="ru-RU" sz="3200" dirty="0"/>
              <a:t>Эндопротезирование грудного отдела нисходящей аорты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5517232"/>
            <a:ext cx="8412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Stather</a:t>
            </a:r>
            <a:r>
              <a:rPr lang="en-US" dirty="0"/>
              <a:t> PW, </a:t>
            </a:r>
            <a:r>
              <a:rPr lang="en-US" dirty="0" err="1"/>
              <a:t>Sidloff</a:t>
            </a:r>
            <a:r>
              <a:rPr lang="en-US" dirty="0"/>
              <a:t> D, </a:t>
            </a:r>
            <a:r>
              <a:rPr lang="en-US" dirty="0" err="1"/>
              <a:t>Dattani</a:t>
            </a:r>
            <a:r>
              <a:rPr lang="en-US" dirty="0"/>
              <a:t> N, Choke E, </a:t>
            </a:r>
            <a:r>
              <a:rPr lang="en-US" dirty="0" err="1"/>
              <a:t>Bown</a:t>
            </a:r>
            <a:r>
              <a:rPr lang="en-US" dirty="0"/>
              <a:t> MJ, Sayers RD. Systematic review and meta-analysis of the early and late outcomes of open and endovascular repair of abdominal aortic aneurysm. Br J Surg. 2013;100(7):863–872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395536" y="1340769"/>
            <a:ext cx="8208912" cy="4176463"/>
          </a:xfrm>
          <a:prstGeom prst="rect">
            <a:avLst/>
          </a:prstGeom>
          <a:solidFill>
            <a:srgbClr val="002060"/>
          </a:solidFill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 Окклюзия левой подключичной артерии: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dirty="0"/>
              <a:t>и</a:t>
            </a:r>
            <a:r>
              <a:rPr lang="ru-RU" dirty="0" smtClean="0"/>
              <a:t>шемия левой верхней конечности;</a:t>
            </a:r>
            <a:endParaRPr lang="ru-RU" dirty="0"/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dirty="0"/>
              <a:t>и</a:t>
            </a:r>
            <a:r>
              <a:rPr lang="ru-RU" dirty="0" smtClean="0"/>
              <a:t>нсульт;</a:t>
            </a:r>
            <a:endParaRPr lang="ru-RU" dirty="0"/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dirty="0"/>
              <a:t>п</a:t>
            </a:r>
            <a:r>
              <a:rPr lang="ru-RU" dirty="0" smtClean="0"/>
              <a:t>араплегия.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/>
              <a:t>Л</a:t>
            </a:r>
            <a:r>
              <a:rPr lang="ru-RU" dirty="0" smtClean="0"/>
              <a:t>евая позвоночная артерии дает начало передней спинномозговой артерии.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/>
              <a:t> </a:t>
            </a:r>
            <a:r>
              <a:rPr lang="ru-RU" dirty="0" smtClean="0"/>
              <a:t>Перед проведением </a:t>
            </a:r>
            <a:r>
              <a:rPr lang="en-US" dirty="0" smtClean="0"/>
              <a:t>TEVAR:</a:t>
            </a:r>
            <a:r>
              <a:rPr lang="ru-RU" dirty="0" smtClean="0"/>
              <a:t> шунтирование левой подключичной артерии.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95536" y="314340"/>
            <a:ext cx="8496943" cy="872387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Окклюзия левой подключичной артерии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9781" y="5661248"/>
            <a:ext cx="8412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Stather</a:t>
            </a:r>
            <a:r>
              <a:rPr lang="en-US" dirty="0"/>
              <a:t> PW, </a:t>
            </a:r>
            <a:r>
              <a:rPr lang="en-US" dirty="0" err="1"/>
              <a:t>Sidloff</a:t>
            </a:r>
            <a:r>
              <a:rPr lang="en-US" dirty="0"/>
              <a:t> D, </a:t>
            </a:r>
            <a:r>
              <a:rPr lang="en-US" dirty="0" err="1"/>
              <a:t>Dattani</a:t>
            </a:r>
            <a:r>
              <a:rPr lang="en-US" dirty="0"/>
              <a:t> N, Choke E, </a:t>
            </a:r>
            <a:r>
              <a:rPr lang="en-US" dirty="0" err="1"/>
              <a:t>Bown</a:t>
            </a:r>
            <a:r>
              <a:rPr lang="en-US" dirty="0"/>
              <a:t> MJ, Sayers RD. Systematic review and meta-analysis of the early and late outcomes of open and endovascular repair of abdominal aortic aneurysm. Br J Surg. 2013;100(7):863–872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763" y="1484784"/>
            <a:ext cx="8229600" cy="5112568"/>
          </a:xfrm>
        </p:spPr>
        <p:txBody>
          <a:bodyPr>
            <a:normAutofit fontScale="62500" lnSpcReduction="20000"/>
          </a:bodyPr>
          <a:lstStyle/>
          <a:p>
            <a:pPr marL="360000" indent="-360000" algn="just">
              <a:lnSpc>
                <a:spcPct val="170000"/>
              </a:lnSpc>
              <a:spcBef>
                <a:spcPts val="0"/>
              </a:spcBef>
              <a:buClr>
                <a:srgbClr val="14F019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ЭКГ-синхронизация при оценке восходящего отдела, дуги аорты.</a:t>
            </a:r>
          </a:p>
          <a:p>
            <a:pPr marL="360000" indent="-360000" algn="just">
              <a:lnSpc>
                <a:spcPct val="170000"/>
              </a:lnSpc>
              <a:spcBef>
                <a:spcPts val="0"/>
              </a:spcBef>
              <a:buClr>
                <a:srgbClr val="14F019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Артериальная фаза с адекватным контрастированием</a:t>
            </a:r>
          </a:p>
          <a:p>
            <a:pPr marL="360000" indent="-360000" algn="just">
              <a:lnSpc>
                <a:spcPct val="170000"/>
              </a:lnSpc>
              <a:spcBef>
                <a:spcPts val="0"/>
              </a:spcBef>
              <a:buClr>
                <a:srgbClr val="14F019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Нативное исследование или венозная фаза:</a:t>
            </a:r>
          </a:p>
          <a:p>
            <a:pPr marL="1429200" indent="-180000" algn="just">
              <a:lnSpc>
                <a:spcPct val="17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dirty="0"/>
              <a:t>э</a:t>
            </a:r>
            <a:r>
              <a:rPr lang="ru-RU" dirty="0" smtClean="0"/>
              <a:t>ндопротезирование (нативное исследование, венозная фаза)</a:t>
            </a:r>
          </a:p>
          <a:p>
            <a:pPr marL="1429200" indent="-180000" algn="just">
              <a:lnSpc>
                <a:spcPct val="17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dirty="0"/>
              <a:t>о</a:t>
            </a:r>
            <a:r>
              <a:rPr lang="ru-RU" dirty="0" smtClean="0"/>
              <a:t>перативное вмешательство на корне аорты (нативное исследование)</a:t>
            </a:r>
          </a:p>
          <a:p>
            <a:pPr marL="1429200" indent="-180000" algn="just">
              <a:lnSpc>
                <a:spcPct val="17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dirty="0"/>
              <a:t>п</a:t>
            </a:r>
            <a:r>
              <a:rPr lang="ru-RU" dirty="0" smtClean="0"/>
              <a:t>одозрение на продолжающееся кровотечение из псевдоаневризмы (венозная фаза)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0941" y="341784"/>
            <a:ext cx="8496943" cy="1070992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3200" dirty="0"/>
              <a:t>Протокол исследования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4956" y="5714641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Hameed TA, Teague SD, </a:t>
            </a:r>
            <a:r>
              <a:rPr lang="en-US" dirty="0" err="1"/>
              <a:t>Vembar</a:t>
            </a:r>
            <a:r>
              <a:rPr lang="en-US" dirty="0"/>
              <a:t> M, </a:t>
            </a:r>
            <a:r>
              <a:rPr lang="en-US" dirty="0" err="1"/>
              <a:t>Dharaiya</a:t>
            </a:r>
            <a:r>
              <a:rPr lang="en-US" dirty="0"/>
              <a:t> E, Rydberg J. Low radiation dose ECG-gated chest CT angiography on a 256-slice </a:t>
            </a:r>
            <a:r>
              <a:rPr lang="en-US" dirty="0" err="1"/>
              <a:t>multidetector</a:t>
            </a:r>
            <a:r>
              <a:rPr lang="en-US" dirty="0"/>
              <a:t> CT scanner. </a:t>
            </a:r>
            <a:r>
              <a:rPr lang="en-US" i="1" dirty="0" err="1"/>
              <a:t>Int</a:t>
            </a:r>
            <a:r>
              <a:rPr lang="en-US" i="1" dirty="0"/>
              <a:t> J </a:t>
            </a:r>
            <a:r>
              <a:rPr lang="en-US" i="1" dirty="0" err="1"/>
              <a:t>Cardiovasc</a:t>
            </a:r>
            <a:r>
              <a:rPr lang="en-US" i="1" dirty="0"/>
              <a:t> Imaging</a:t>
            </a:r>
            <a:r>
              <a:rPr lang="en-US" dirty="0"/>
              <a:t> 2009;25(</a:t>
            </a:r>
            <a:r>
              <a:rPr lang="en-US" dirty="0" err="1"/>
              <a:t>suppl</a:t>
            </a:r>
            <a:r>
              <a:rPr lang="en-US" dirty="0"/>
              <a:t> 2): 267–278.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59796" t="37335" r="11590" b="9734"/>
          <a:stretch/>
        </p:blipFill>
        <p:spPr bwMode="auto">
          <a:xfrm>
            <a:off x="4932040" y="1844824"/>
            <a:ext cx="3999502" cy="452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5" t="29816" r="35010" b="12465"/>
          <a:stretch/>
        </p:blipFill>
        <p:spPr bwMode="auto">
          <a:xfrm>
            <a:off x="323528" y="1844824"/>
            <a:ext cx="4146868" cy="452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180348"/>
            <a:ext cx="8496943" cy="1376443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Аневризма грудного отдела аорты в непосредственной близости от левой подключичной артерии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59276" t="33670" r="10518" b="13440"/>
          <a:stretch/>
        </p:blipFill>
        <p:spPr bwMode="auto">
          <a:xfrm>
            <a:off x="4609747" y="1648624"/>
            <a:ext cx="4241556" cy="4538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3" t="29327" r="40115" b="12638"/>
          <a:stretch/>
        </p:blipFill>
        <p:spPr bwMode="auto">
          <a:xfrm>
            <a:off x="323528" y="1628800"/>
            <a:ext cx="4055288" cy="453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180349"/>
            <a:ext cx="8496943" cy="1232428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Сонно-подключичное шунтирование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31243" t="37040" r="36308" b="19176"/>
          <a:stretch/>
        </p:blipFill>
        <p:spPr bwMode="auto">
          <a:xfrm>
            <a:off x="842432" y="1700808"/>
            <a:ext cx="4323928" cy="328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2" t="37585" r="11573" b="19249"/>
          <a:stretch/>
        </p:blipFill>
        <p:spPr bwMode="auto">
          <a:xfrm>
            <a:off x="5148063" y="2708920"/>
            <a:ext cx="367240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55576" y="180348"/>
            <a:ext cx="8064895" cy="1376443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Аневризма дуги, грудного отдела нисходящей </a:t>
            </a:r>
            <a:r>
              <a:rPr lang="ru-RU" sz="3200" dirty="0" smtClean="0"/>
              <a:t>аорты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61204" t="28696" r="8984" b="15474"/>
          <a:stretch/>
        </p:blipFill>
        <p:spPr bwMode="auto">
          <a:xfrm>
            <a:off x="4932040" y="2044405"/>
            <a:ext cx="3888430" cy="431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7" t="30716" r="38739" b="20025"/>
          <a:stretch/>
        </p:blipFill>
        <p:spPr bwMode="auto">
          <a:xfrm>
            <a:off x="323528" y="2066088"/>
            <a:ext cx="4429086" cy="431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23527" y="180348"/>
            <a:ext cx="8496943" cy="1376443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23528" y="180349"/>
            <a:ext cx="8496943" cy="1232428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Сонно-подключичное шунтирование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467543" y="1601416"/>
            <a:ext cx="8208912" cy="48519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200" dirty="0" smtClean="0"/>
              <a:t>Оценка чревного ствола: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200" dirty="0"/>
              <a:t>у</a:t>
            </a:r>
            <a:r>
              <a:rPr lang="ru-RU" sz="2200" dirty="0" smtClean="0"/>
              <a:t>стье чревного ствола может быть перекрыто стентом</a:t>
            </a:r>
            <a:endParaRPr lang="ru-RU" sz="2200" dirty="0"/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200" dirty="0"/>
              <a:t>п</a:t>
            </a:r>
            <a:r>
              <a:rPr lang="ru-RU" sz="2200" dirty="0" smtClean="0"/>
              <a:t>редварительная ангиография с целью оценки верхней брыжеечной артерии в случае имплантации стента, окклюзирующего устье чревного ствола.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200" dirty="0" smtClean="0"/>
              <a:t>   Стеноз верхней брыжеечной артерии: стентирование перед проведением </a:t>
            </a:r>
            <a:r>
              <a:rPr lang="en-US" sz="2200" dirty="0" smtClean="0"/>
              <a:t>TEVAR.</a:t>
            </a:r>
            <a:endParaRPr lang="ru-RU" sz="22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23528" y="345571"/>
            <a:ext cx="8496943" cy="1088411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Грудной отдел нисходящей аорты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5517232"/>
            <a:ext cx="8412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Stather</a:t>
            </a:r>
            <a:r>
              <a:rPr lang="en-US" dirty="0"/>
              <a:t> PW, </a:t>
            </a:r>
            <a:r>
              <a:rPr lang="en-US" dirty="0" err="1"/>
              <a:t>Sidloff</a:t>
            </a:r>
            <a:r>
              <a:rPr lang="en-US" dirty="0"/>
              <a:t> D, </a:t>
            </a:r>
            <a:r>
              <a:rPr lang="en-US" dirty="0" err="1"/>
              <a:t>Dattani</a:t>
            </a:r>
            <a:r>
              <a:rPr lang="en-US" dirty="0"/>
              <a:t> N, Choke E, </a:t>
            </a:r>
            <a:r>
              <a:rPr lang="en-US" dirty="0" err="1"/>
              <a:t>Bown</a:t>
            </a:r>
            <a:r>
              <a:rPr lang="en-US" dirty="0"/>
              <a:t> MJ, Sayers RD. Systematic review and meta-analysis of the early and late outcomes of open and endovascular repair of abdominal aortic aneurysm. Br J Surg. 2013;100(7):863–872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84703" y="404664"/>
            <a:ext cx="8229600" cy="1143000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После </a:t>
            </a:r>
            <a:r>
              <a:rPr lang="en-US" sz="3200" dirty="0" smtClean="0"/>
              <a:t>TEVAR</a:t>
            </a:r>
            <a:r>
              <a:rPr lang="ru-RU" sz="3200" dirty="0" smtClean="0"/>
              <a:t>: МСКТ</a:t>
            </a:r>
            <a:endParaRPr lang="ru-RU" sz="32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84703" y="1700808"/>
            <a:ext cx="8208912" cy="42484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200" dirty="0" smtClean="0"/>
              <a:t>Оценка позиции стента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200" dirty="0" smtClean="0"/>
              <a:t>Оценка аорты</a:t>
            </a:r>
            <a:endParaRPr lang="ru-RU" sz="2200" dirty="0"/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200" dirty="0" smtClean="0"/>
              <a:t>Возможные осложнения: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200" dirty="0" smtClean="0"/>
              <a:t>эндолик</a:t>
            </a:r>
            <a:r>
              <a:rPr lang="ru-RU" sz="2200" dirty="0"/>
              <a:t>и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200" dirty="0"/>
              <a:t>о</a:t>
            </a:r>
            <a:r>
              <a:rPr lang="ru-RU" sz="2200" dirty="0" smtClean="0"/>
              <a:t>кклюзия ветвей аорты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200" dirty="0"/>
              <a:t>к</a:t>
            </a:r>
            <a:r>
              <a:rPr lang="ru-RU" sz="2200" dirty="0" smtClean="0"/>
              <a:t>оллапс стента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200" dirty="0"/>
              <a:t>м</a:t>
            </a:r>
            <a:r>
              <a:rPr lang="ru-RU" sz="2200" dirty="0" smtClean="0"/>
              <a:t>играция стента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5517232"/>
            <a:ext cx="8412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Stather</a:t>
            </a:r>
            <a:r>
              <a:rPr lang="en-US" dirty="0"/>
              <a:t> PW, </a:t>
            </a:r>
            <a:r>
              <a:rPr lang="en-US" dirty="0" err="1"/>
              <a:t>Sidloff</a:t>
            </a:r>
            <a:r>
              <a:rPr lang="en-US" dirty="0"/>
              <a:t> D, </a:t>
            </a:r>
            <a:r>
              <a:rPr lang="en-US" dirty="0" err="1"/>
              <a:t>Dattani</a:t>
            </a:r>
            <a:r>
              <a:rPr lang="en-US" dirty="0"/>
              <a:t> N, Choke E, </a:t>
            </a:r>
            <a:r>
              <a:rPr lang="en-US" dirty="0" err="1"/>
              <a:t>Bown</a:t>
            </a:r>
            <a:r>
              <a:rPr lang="en-US" dirty="0"/>
              <a:t> MJ, Sayers RD. Systematic review and meta-analysis of the early and late outcomes of open and endovascular repair of abdominal aortic aneurysm. Br J Surg. 2013;100(7):863–872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36888" y="332656"/>
            <a:ext cx="8496943" cy="936104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Эндолики</a:t>
            </a:r>
            <a:endParaRPr lang="ru-RU" sz="32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80903" y="1610605"/>
            <a:ext cx="8208912" cy="43924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800" dirty="0" smtClean="0"/>
              <a:t>3-29%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800" dirty="0" smtClean="0"/>
              <a:t>Факторы риска: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800" dirty="0"/>
              <a:t>м</a:t>
            </a:r>
            <a:r>
              <a:rPr lang="ru-RU" sz="2800" dirty="0" smtClean="0"/>
              <a:t>орфология аорты</a:t>
            </a:r>
            <a:endParaRPr lang="ru-RU" sz="2800" dirty="0"/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800" dirty="0"/>
              <a:t>д</a:t>
            </a:r>
            <a:r>
              <a:rPr lang="ru-RU" sz="2800" dirty="0" smtClean="0"/>
              <a:t>лина проксимальной зоны фиксации стента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800" dirty="0"/>
              <a:t>в</a:t>
            </a:r>
            <a:r>
              <a:rPr lang="ru-RU" sz="2800" dirty="0" smtClean="0"/>
              <a:t>озраст пациента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800" dirty="0"/>
              <a:t>т</a:t>
            </a:r>
            <a:r>
              <a:rPr lang="ru-RU" sz="2800" dirty="0" smtClean="0"/>
              <a:t>ип стент-</a:t>
            </a:r>
            <a:r>
              <a:rPr lang="ru-RU" sz="2800" dirty="0" err="1" smtClean="0"/>
              <a:t>графта</a:t>
            </a:r>
            <a:endParaRPr lang="ru-RU" sz="28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451778" y="5947952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Stavropoulos, S. and Baum, R. Imaging modalities for the detection and management of </a:t>
            </a:r>
            <a:r>
              <a:rPr lang="en-US" dirty="0" err="1"/>
              <a:t>endoleaks</a:t>
            </a:r>
            <a:r>
              <a:rPr lang="en-US" dirty="0" smtClean="0"/>
              <a:t>.</a:t>
            </a:r>
            <a:r>
              <a:rPr lang="ru-RU" dirty="0" smtClean="0"/>
              <a:t> </a:t>
            </a:r>
            <a:r>
              <a:rPr lang="en-US" dirty="0" err="1" smtClean="0"/>
              <a:t>Semin</a:t>
            </a:r>
            <a:r>
              <a:rPr lang="en-US" dirty="0" smtClean="0"/>
              <a:t> </a:t>
            </a:r>
            <a:r>
              <a:rPr lang="en-US" dirty="0" err="1"/>
              <a:t>Vasc</a:t>
            </a:r>
            <a:r>
              <a:rPr lang="en-US" dirty="0"/>
              <a:t> Surg. 2004; 17: 154–160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6" y="397848"/>
            <a:ext cx="8496943" cy="1232428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Эндолики: классификация для грудного отдела аорты</a:t>
            </a:r>
            <a:endParaRPr lang="ru-RU" sz="32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9551" y="1630276"/>
            <a:ext cx="8208912" cy="43924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000" dirty="0" smtClean="0"/>
              <a:t>Тип </a:t>
            </a:r>
            <a:r>
              <a:rPr lang="en-US" sz="2000" dirty="0" smtClean="0"/>
              <a:t>I</a:t>
            </a:r>
            <a:r>
              <a:rPr lang="ru-RU" sz="2000" dirty="0" smtClean="0"/>
              <a:t>: проксимальный или дистальный конец стент-</a:t>
            </a:r>
            <a:r>
              <a:rPr lang="ru-RU" sz="2000" dirty="0" err="1" smtClean="0"/>
              <a:t>графта</a:t>
            </a:r>
            <a:r>
              <a:rPr lang="ru-RU" sz="2000" dirty="0" smtClean="0"/>
              <a:t>:</a:t>
            </a:r>
          </a:p>
          <a:p>
            <a:pPr marL="1429200" lvl="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000" dirty="0">
                <a:solidFill>
                  <a:prstClr val="white"/>
                </a:solidFill>
              </a:rPr>
              <a:t>л</a:t>
            </a:r>
            <a:r>
              <a:rPr lang="ru-RU" sz="2000" dirty="0" smtClean="0">
                <a:solidFill>
                  <a:prstClr val="white"/>
                </a:solidFill>
              </a:rPr>
              <a:t>учше визуализируются в артериальную фазу.</a:t>
            </a:r>
            <a:endParaRPr lang="ru-RU" sz="2000" dirty="0" smtClean="0"/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000" dirty="0" smtClean="0"/>
              <a:t>Тип </a:t>
            </a:r>
            <a:r>
              <a:rPr lang="en-US" sz="2000" dirty="0" smtClean="0"/>
              <a:t>II</a:t>
            </a:r>
            <a:r>
              <a:rPr lang="ru-RU" sz="2000" dirty="0" smtClean="0"/>
              <a:t>: ретроградный кровоток из ветвей аорты: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000" dirty="0"/>
              <a:t>л</a:t>
            </a:r>
            <a:r>
              <a:rPr lang="ru-RU" sz="2000" dirty="0" smtClean="0"/>
              <a:t>евой подключичной артерии (</a:t>
            </a:r>
            <a:r>
              <a:rPr lang="en-US" sz="2000" dirty="0" smtClean="0"/>
              <a:t>IIs)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000" dirty="0"/>
              <a:t>м</a:t>
            </a:r>
            <a:r>
              <a:rPr lang="ru-RU" sz="2000" dirty="0" smtClean="0"/>
              <a:t>ежреберных или бронхиальных артерий </a:t>
            </a:r>
            <a:r>
              <a:rPr lang="en-US" sz="2000" dirty="0" smtClean="0"/>
              <a:t>(</a:t>
            </a:r>
            <a:r>
              <a:rPr lang="en-US" sz="2000" dirty="0" err="1" smtClean="0"/>
              <a:t>IIo</a:t>
            </a:r>
            <a:r>
              <a:rPr lang="en-US" sz="2000" dirty="0" smtClean="0"/>
              <a:t>)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000" dirty="0"/>
              <a:t>в</a:t>
            </a:r>
            <a:r>
              <a:rPr lang="ru-RU" sz="2000" dirty="0" smtClean="0"/>
              <a:t>изуализируются в артериальную и венозную фазы исследования</a:t>
            </a:r>
          </a:p>
          <a:p>
            <a:pPr marL="338400" algn="just">
              <a:lnSpc>
                <a:spcPct val="160000"/>
              </a:lnSpc>
              <a:spcBef>
                <a:spcPts val="0"/>
              </a:spcBef>
              <a:buClr>
                <a:srgbClr val="1DED13"/>
              </a:buClr>
              <a:buFont typeface="Wingdings" panose="05000000000000000000" pitchFamily="2" charset="2"/>
              <a:buChar char="Ø"/>
            </a:pPr>
            <a:r>
              <a:rPr lang="ru-RU" sz="2000" dirty="0" smtClean="0"/>
              <a:t>Тип </a:t>
            </a:r>
            <a:r>
              <a:rPr lang="en-US" sz="2000" dirty="0" smtClean="0"/>
              <a:t>III</a:t>
            </a:r>
            <a:r>
              <a:rPr lang="ru-RU" sz="2000" dirty="0" smtClean="0"/>
              <a:t>: дефект ткани протеза или дефект места соединения модулей стентов.</a:t>
            </a:r>
            <a:endParaRPr lang="en-US" sz="2000" dirty="0" smtClean="0"/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1" y="6022764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Stavropoulos, S. and Baum, R. Imaging modalities for the detection and management of </a:t>
            </a:r>
            <a:r>
              <a:rPr lang="en-US" dirty="0" err="1"/>
              <a:t>endoleaks</a:t>
            </a:r>
            <a:r>
              <a:rPr lang="en-US" dirty="0" smtClean="0"/>
              <a:t>.</a:t>
            </a:r>
            <a:r>
              <a:rPr lang="ru-RU" dirty="0" smtClean="0"/>
              <a:t> </a:t>
            </a:r>
            <a:r>
              <a:rPr lang="en-US" dirty="0" err="1" smtClean="0"/>
              <a:t>Semin</a:t>
            </a:r>
            <a:r>
              <a:rPr lang="en-US" dirty="0" smtClean="0"/>
              <a:t> </a:t>
            </a:r>
            <a:r>
              <a:rPr lang="en-US" dirty="0" err="1"/>
              <a:t>Vasc</a:t>
            </a:r>
            <a:r>
              <a:rPr lang="en-US" dirty="0"/>
              <a:t> Surg. 2004; 17: 154–160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31344" t="26635" r="44923" b="40043"/>
          <a:stretch/>
        </p:blipFill>
        <p:spPr bwMode="auto">
          <a:xfrm>
            <a:off x="316712" y="1136925"/>
            <a:ext cx="3744416" cy="275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9" t="25873" r="21545" b="40397"/>
          <a:stretch/>
        </p:blipFill>
        <p:spPr bwMode="auto">
          <a:xfrm>
            <a:off x="4240911" y="1107633"/>
            <a:ext cx="3571449" cy="276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5" t="69606" r="39458" b="6909"/>
          <a:stretch/>
        </p:blipFill>
        <p:spPr bwMode="auto">
          <a:xfrm>
            <a:off x="1403648" y="4067780"/>
            <a:ext cx="3865592" cy="267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6709" t="62554" r="12598" b="6452"/>
          <a:stretch/>
        </p:blipFill>
        <p:spPr bwMode="auto">
          <a:xfrm>
            <a:off x="5398368" y="4072716"/>
            <a:ext cx="3458263" cy="26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128708" y="4063196"/>
            <a:ext cx="2016224" cy="4637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Спустя 4 дня</a:t>
            </a: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45232" y="1136925"/>
            <a:ext cx="8229600" cy="839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38768" y="147244"/>
            <a:ext cx="8496943" cy="956577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Эндолик </a:t>
            </a:r>
            <a:r>
              <a:rPr lang="en-US" sz="3200" dirty="0"/>
              <a:t>I </a:t>
            </a:r>
            <a:r>
              <a:rPr lang="ru-RU" sz="3200" dirty="0"/>
              <a:t>типа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9986" t="26771" r="40454" b="29999"/>
          <a:stretch/>
        </p:blipFill>
        <p:spPr bwMode="auto">
          <a:xfrm>
            <a:off x="467544" y="1242667"/>
            <a:ext cx="4138317" cy="340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2" t="34289" r="11936" b="7421"/>
          <a:stretch/>
        </p:blipFill>
        <p:spPr bwMode="auto">
          <a:xfrm>
            <a:off x="4605861" y="2420887"/>
            <a:ext cx="3926579" cy="443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83568" y="1628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38768" y="147244"/>
            <a:ext cx="8496943" cy="956577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Эндолик </a:t>
            </a:r>
            <a:r>
              <a:rPr lang="en-US" sz="3200" dirty="0"/>
              <a:t>III </a:t>
            </a:r>
            <a:r>
              <a:rPr lang="ru-RU" sz="3200" dirty="0"/>
              <a:t>типа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30081" t="26529" r="33775" b="23176"/>
          <a:stretch/>
        </p:blipFill>
        <p:spPr bwMode="auto">
          <a:xfrm>
            <a:off x="405880" y="1700808"/>
            <a:ext cx="478523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58902" t="48911" r="9319" b="6930"/>
          <a:stretch/>
        </p:blipFill>
        <p:spPr bwMode="auto">
          <a:xfrm>
            <a:off x="4211960" y="3114521"/>
            <a:ext cx="4557192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39552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5880" y="1111331"/>
            <a:ext cx="474218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Артериальная фаза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2663359"/>
            <a:ext cx="446348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Нативное исследование</a:t>
            </a: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1520" y="181665"/>
            <a:ext cx="8651303" cy="778396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Хирургический материал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539552" y="1268760"/>
            <a:ext cx="8208912" cy="43204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000" dirty="0" smtClean="0"/>
              <a:t> Миграция стент-</a:t>
            </a:r>
            <a:r>
              <a:rPr lang="ru-RU" sz="2000" dirty="0" err="1" smtClean="0"/>
              <a:t>графта</a:t>
            </a:r>
            <a:r>
              <a:rPr lang="ru-RU" sz="2000" dirty="0" smtClean="0"/>
              <a:t>: 3% в течение 12 месяцев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000" dirty="0"/>
              <a:t> </a:t>
            </a:r>
            <a:r>
              <a:rPr lang="ru-RU" sz="2000" dirty="0" smtClean="0"/>
              <a:t>Инфицирование стент-</a:t>
            </a:r>
            <a:r>
              <a:rPr lang="ru-RU" sz="2000" dirty="0" err="1" smtClean="0"/>
              <a:t>графта</a:t>
            </a:r>
            <a:r>
              <a:rPr lang="ru-RU" sz="2000" dirty="0" smtClean="0"/>
              <a:t>: редкое осложнение: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000" dirty="0"/>
              <a:t>м</a:t>
            </a:r>
            <a:r>
              <a:rPr lang="ru-RU" sz="2000" dirty="0" smtClean="0"/>
              <a:t>ожет возникнуть необходимость в повторном хирургическом вмешательстве</a:t>
            </a:r>
            <a:endParaRPr lang="ru-RU" sz="2000" dirty="0"/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000" dirty="0"/>
              <a:t>в</a:t>
            </a:r>
            <a:r>
              <a:rPr lang="ru-RU" sz="2000" dirty="0" smtClean="0"/>
              <a:t>ысокая летальность</a:t>
            </a:r>
          </a:p>
          <a:p>
            <a:pPr marL="342000" lvl="0" indent="-342000" algn="just">
              <a:lnSpc>
                <a:spcPct val="17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000" dirty="0" smtClean="0"/>
              <a:t>Ретроградная диссекция типа А восходящей аорты проксимальнее места имплантации стента</a:t>
            </a:r>
          </a:p>
          <a:p>
            <a:pPr marL="342000" lvl="0" indent="-342000" algn="just">
              <a:lnSpc>
                <a:spcPct val="17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000" dirty="0" smtClean="0"/>
              <a:t>Формирование аневризмы дистальнее диссекции нисходящей аорты</a:t>
            </a:r>
            <a:endParaRPr lang="ru-RU" sz="20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5536" y="215587"/>
            <a:ext cx="8496943" cy="956577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TEVAR</a:t>
            </a:r>
            <a:r>
              <a:rPr lang="ru-RU" sz="3200" dirty="0"/>
              <a:t>: другие осложнения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5805264"/>
            <a:ext cx="8412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Stather</a:t>
            </a:r>
            <a:r>
              <a:rPr lang="en-US" dirty="0"/>
              <a:t> PW, </a:t>
            </a:r>
            <a:r>
              <a:rPr lang="en-US" dirty="0" err="1"/>
              <a:t>Sidloff</a:t>
            </a:r>
            <a:r>
              <a:rPr lang="en-US" dirty="0"/>
              <a:t> D, </a:t>
            </a:r>
            <a:r>
              <a:rPr lang="en-US" dirty="0" err="1"/>
              <a:t>Dattani</a:t>
            </a:r>
            <a:r>
              <a:rPr lang="en-US" dirty="0"/>
              <a:t> N, Choke E, </a:t>
            </a:r>
            <a:r>
              <a:rPr lang="en-US" dirty="0" err="1"/>
              <a:t>Bown</a:t>
            </a:r>
            <a:r>
              <a:rPr lang="en-US" dirty="0"/>
              <a:t> MJ, Sayers RD. Systematic review and meta-analysis of the early and late outcomes of open and endovascular repair of abdominal aortic aneurysm. Br J Surg. 2013;100(7):863–872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2" t="44797" r="9620" b="7233"/>
          <a:stretch/>
        </p:blipFill>
        <p:spPr bwMode="auto">
          <a:xfrm>
            <a:off x="4716016" y="2634808"/>
            <a:ext cx="4356484" cy="350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71600" y="215587"/>
            <a:ext cx="7920879" cy="693133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smtClean="0"/>
              <a:t>Миграция стент-</a:t>
            </a:r>
            <a:r>
              <a:rPr lang="ru-RU" sz="3200" dirty="0" err="1" smtClean="0"/>
              <a:t>графта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4797152"/>
            <a:ext cx="4511742" cy="5897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Псевдоаневризма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16016" y="6137920"/>
            <a:ext cx="4356484" cy="531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Эндопротезирование</a:t>
            </a:r>
            <a:endParaRPr lang="ru-RU" dirty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29351" t="24624" r="38058" b="28882"/>
          <a:stretch/>
        </p:blipFill>
        <p:spPr bwMode="auto">
          <a:xfrm>
            <a:off x="971600" y="1239539"/>
            <a:ext cx="4435465" cy="35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9741" t="28980" r="37547" b="17701"/>
          <a:stretch/>
        </p:blipFill>
        <p:spPr bwMode="auto">
          <a:xfrm>
            <a:off x="395536" y="1700808"/>
            <a:ext cx="430363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9" t="29952" r="9485" b="17239"/>
          <a:stretch/>
        </p:blipFill>
        <p:spPr bwMode="auto">
          <a:xfrm>
            <a:off x="4980203" y="1700808"/>
            <a:ext cx="391227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23529" y="504744"/>
            <a:ext cx="8568950" cy="908720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Миграция стент-</a:t>
            </a:r>
            <a:r>
              <a:rPr lang="ru-RU" sz="3200" dirty="0" err="1" smtClean="0"/>
              <a:t>графта</a:t>
            </a:r>
            <a:endParaRPr lang="ru-RU" sz="3200" dirty="0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2" y="1570694"/>
            <a:ext cx="4511675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9233" t="35505" r="40433" b="19535"/>
          <a:stretch/>
        </p:blipFill>
        <p:spPr bwMode="auto">
          <a:xfrm>
            <a:off x="378415" y="2204864"/>
            <a:ext cx="4374052" cy="390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7" t="32404" r="9139" b="13676"/>
          <a:stretch/>
        </p:blipFill>
        <p:spPr bwMode="auto">
          <a:xfrm>
            <a:off x="4842480" y="1498144"/>
            <a:ext cx="4135760" cy="390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95535" y="404664"/>
            <a:ext cx="8496943" cy="963233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Инфицирование стент-</a:t>
            </a:r>
            <a:r>
              <a:rPr lang="ru-RU" sz="3200" dirty="0" err="1"/>
              <a:t>графта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9390" t="28313" r="34687" b="20570"/>
          <a:stretch/>
        </p:blipFill>
        <p:spPr bwMode="auto">
          <a:xfrm>
            <a:off x="270668" y="1340768"/>
            <a:ext cx="4487914" cy="389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9" t="35499" r="9897" b="5925"/>
          <a:stretch/>
        </p:blipFill>
        <p:spPr bwMode="auto">
          <a:xfrm>
            <a:off x="4762947" y="1918123"/>
            <a:ext cx="4129530" cy="493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8640957" cy="963233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Ретроградная диссекция типа 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9165" t="25602" r="39917" b="28024"/>
          <a:stretch/>
        </p:blipFill>
        <p:spPr bwMode="auto">
          <a:xfrm>
            <a:off x="395535" y="1590578"/>
            <a:ext cx="4809749" cy="393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2" t="40097" r="9489" b="6839"/>
          <a:stretch/>
        </p:blipFill>
        <p:spPr bwMode="auto">
          <a:xfrm>
            <a:off x="4644005" y="2636912"/>
            <a:ext cx="436931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95535" y="332656"/>
            <a:ext cx="8496943" cy="963233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Ретроградная диссекция типа А</a:t>
            </a:r>
          </a:p>
        </p:txBody>
      </p:sp>
    </p:spTree>
    <p:extLst>
      <p:ext uri="{BB962C8B-B14F-4D97-AF65-F5344CB8AC3E}">
        <p14:creationId xmlns:p14="http://schemas.microsoft.com/office/powerpoint/2010/main" val="121675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4502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400" dirty="0" smtClean="0"/>
              <a:t>Корень аорты/восходящая аорта</a:t>
            </a:r>
            <a:endParaRPr lang="ru-RU" sz="2400" dirty="0"/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smtClean="0"/>
              <a:t>Распространённые патологические изменения аорты:</a:t>
            </a:r>
            <a:endParaRPr lang="ru-RU" sz="2400" dirty="0"/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400" dirty="0"/>
              <a:t>в</a:t>
            </a:r>
            <a:r>
              <a:rPr lang="ru-RU" sz="2400" dirty="0" smtClean="0"/>
              <a:t>осходящая и нисходящая аорта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400" dirty="0"/>
              <a:t>н</a:t>
            </a:r>
            <a:r>
              <a:rPr lang="ru-RU" sz="2400" dirty="0" smtClean="0"/>
              <a:t>еобходимость этапного хирургического вмешательства</a:t>
            </a:r>
          </a:p>
          <a:p>
            <a:pPr marL="342000" lvl="0" indent="-342000" algn="just">
              <a:lnSpc>
                <a:spcPct val="17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400" dirty="0" smtClean="0"/>
              <a:t>Нестабильность стент-</a:t>
            </a:r>
            <a:r>
              <a:rPr lang="ru-RU" sz="2400" dirty="0" err="1" smtClean="0"/>
              <a:t>графта</a:t>
            </a:r>
            <a:endParaRPr lang="ru-RU" sz="2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5" y="332656"/>
            <a:ext cx="8496943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Открытые хирургические вмешательства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5517232"/>
            <a:ext cx="8412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Stather</a:t>
            </a:r>
            <a:r>
              <a:rPr lang="en-US" dirty="0"/>
              <a:t> PW, </a:t>
            </a:r>
            <a:r>
              <a:rPr lang="en-US" dirty="0" err="1"/>
              <a:t>Sidloff</a:t>
            </a:r>
            <a:r>
              <a:rPr lang="en-US" dirty="0"/>
              <a:t> D, </a:t>
            </a:r>
            <a:r>
              <a:rPr lang="en-US" dirty="0" err="1"/>
              <a:t>Dattani</a:t>
            </a:r>
            <a:r>
              <a:rPr lang="en-US" dirty="0"/>
              <a:t> N, Choke E, </a:t>
            </a:r>
            <a:r>
              <a:rPr lang="en-US" dirty="0" err="1"/>
              <a:t>Bown</a:t>
            </a:r>
            <a:r>
              <a:rPr lang="en-US" dirty="0"/>
              <a:t> MJ, Sayers RD. Systematic review and meta-analysis of the early and late outcomes of open and endovascular repair of abdominal aortic aneurysm. Br J Surg. 2013;100(7):863–872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529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45420" t="23951" r="29114" b="25539"/>
          <a:stretch/>
        </p:blipFill>
        <p:spPr bwMode="auto">
          <a:xfrm>
            <a:off x="2627784" y="1556792"/>
            <a:ext cx="3750894" cy="418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63688" y="5944637"/>
            <a:ext cx="60486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Перипротезное</a:t>
            </a:r>
            <a:r>
              <a:rPr lang="ru-RU" dirty="0" smtClean="0"/>
              <a:t> скопление жидкости и пузырьков воздуха 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5535" y="332656"/>
            <a:ext cx="8496943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Корень аорты: нормальные </a:t>
            </a:r>
            <a:r>
              <a:rPr lang="ru-RU" sz="3200" dirty="0"/>
              <a:t>послеоперационные изменения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581673" y="1412776"/>
            <a:ext cx="8208912" cy="410445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smtClean="0"/>
              <a:t>Сосудистые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400" dirty="0" smtClean="0"/>
              <a:t> псевдоаневризма</a:t>
            </a:r>
            <a:endParaRPr lang="ru-RU" sz="2400" dirty="0"/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400" dirty="0" smtClean="0"/>
              <a:t> </a:t>
            </a:r>
            <a:r>
              <a:rPr lang="ru-RU" sz="2400" dirty="0" err="1" smtClean="0"/>
              <a:t>перипротезное</a:t>
            </a:r>
            <a:r>
              <a:rPr lang="ru-RU" sz="2400" dirty="0" smtClean="0"/>
              <a:t> </a:t>
            </a:r>
            <a:r>
              <a:rPr lang="ru-RU" sz="2400" dirty="0" err="1" smtClean="0"/>
              <a:t>подтекание</a:t>
            </a:r>
            <a:endParaRPr lang="ru-RU" sz="2400" dirty="0" smtClean="0"/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400" dirty="0" smtClean="0"/>
              <a:t> диссекция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400" dirty="0" smtClean="0"/>
              <a:t> аневризма устья коронарной артерии</a:t>
            </a:r>
          </a:p>
          <a:p>
            <a:pPr marL="342000" indent="-342000" algn="just">
              <a:lnSpc>
                <a:spcPct val="160000"/>
              </a:lnSpc>
              <a:spcBef>
                <a:spcPts val="0"/>
              </a:spcBef>
              <a:buClr>
                <a:srgbClr val="0CF40C"/>
              </a:buClr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 smtClean="0"/>
              <a:t>Периаортальные</a:t>
            </a:r>
            <a:endParaRPr lang="ru-RU" sz="2400" dirty="0" smtClean="0"/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400" dirty="0" smtClean="0"/>
              <a:t> медиастинит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5" y="397848"/>
            <a:ext cx="8496943" cy="798904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Осложнения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9780" y="5733256"/>
            <a:ext cx="8412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Stather</a:t>
            </a:r>
            <a:r>
              <a:rPr lang="en-US" dirty="0"/>
              <a:t> PW, </a:t>
            </a:r>
            <a:r>
              <a:rPr lang="en-US" dirty="0" err="1"/>
              <a:t>Sidloff</a:t>
            </a:r>
            <a:r>
              <a:rPr lang="en-US" dirty="0"/>
              <a:t> D, </a:t>
            </a:r>
            <a:r>
              <a:rPr lang="en-US" dirty="0" err="1"/>
              <a:t>Dattani</a:t>
            </a:r>
            <a:r>
              <a:rPr lang="en-US" dirty="0"/>
              <a:t> N, Choke E, </a:t>
            </a:r>
            <a:r>
              <a:rPr lang="en-US" dirty="0" err="1"/>
              <a:t>Bown</a:t>
            </a:r>
            <a:r>
              <a:rPr lang="en-US" dirty="0"/>
              <a:t> MJ, Sayers RD. Systematic review and meta-analysis of the early and late outcomes of open and endovascular repair of abdominal aortic aneurysm. Br J Surg. 2013;100(7):863–872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30714" t="29472" r="40339" b="16109"/>
          <a:stretch/>
        </p:blipFill>
        <p:spPr bwMode="auto">
          <a:xfrm>
            <a:off x="395535" y="1715486"/>
            <a:ext cx="4104454" cy="465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9" t="29839" r="12894" b="16334"/>
          <a:stretch/>
        </p:blipFill>
        <p:spPr bwMode="auto">
          <a:xfrm>
            <a:off x="5004048" y="1699854"/>
            <a:ext cx="3761262" cy="466584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95535" y="288680"/>
            <a:ext cx="8496943" cy="1086936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Псевдоаневризма </a:t>
            </a:r>
            <a:r>
              <a:rPr lang="ru-RU" sz="3200" dirty="0"/>
              <a:t>грудного отдела аорты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2" t="23956" r="43723" b="18972"/>
          <a:stretch/>
        </p:blipFill>
        <p:spPr bwMode="auto">
          <a:xfrm>
            <a:off x="791580" y="1844824"/>
            <a:ext cx="3240360" cy="388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5576" y="5877272"/>
            <a:ext cx="324036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  <a:r>
              <a:rPr lang="ru-RU" dirty="0" smtClean="0"/>
              <a:t>ртериальная фаза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48063" y="5877272"/>
            <a:ext cx="3168353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енозная фаза</a:t>
            </a:r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5" t="22839" r="12483" b="18527"/>
          <a:stretch/>
        </p:blipFill>
        <p:spPr bwMode="auto">
          <a:xfrm>
            <a:off x="5148063" y="1844824"/>
            <a:ext cx="3168353" cy="388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05880" y="260648"/>
            <a:ext cx="8496943" cy="1070992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Псевдоаневризма</a:t>
            </a:r>
            <a:r>
              <a:rPr lang="ru-RU" sz="3200" dirty="0" smtClean="0"/>
              <a:t>?</a:t>
            </a:r>
            <a:endParaRPr lang="ru-RU" sz="32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9" t="23772" r="9928" b="19187"/>
          <a:stretch/>
        </p:blipFill>
        <p:spPr bwMode="auto">
          <a:xfrm>
            <a:off x="5123748" y="1844824"/>
            <a:ext cx="3192668" cy="385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58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1" t="26595" r="34225" b="21527"/>
          <a:stretch/>
        </p:blipFill>
        <p:spPr bwMode="auto">
          <a:xfrm>
            <a:off x="395534" y="1628799"/>
            <a:ext cx="4624937" cy="360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4" y="260648"/>
            <a:ext cx="8496943" cy="1086936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err="1"/>
              <a:t>Аортопищеводная</a:t>
            </a:r>
            <a:r>
              <a:rPr lang="ru-RU" sz="3200" dirty="0"/>
              <a:t> фистула</a:t>
            </a:r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59351" t="47781" r="9364" b="6889"/>
          <a:stretch/>
        </p:blipFill>
        <p:spPr bwMode="auto">
          <a:xfrm>
            <a:off x="4139952" y="2996952"/>
            <a:ext cx="4536504" cy="369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57145" t="24928" r="10976" b="8270"/>
          <a:stretch/>
        </p:blipFill>
        <p:spPr bwMode="auto">
          <a:xfrm>
            <a:off x="2267744" y="1275576"/>
            <a:ext cx="4608512" cy="546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74480" y="102018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40808" y="188640"/>
            <a:ext cx="8496943" cy="1086936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Аневризмы устьев коронарных артерий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60191" t="33499" r="9211" b="13899"/>
          <a:stretch/>
        </p:blipFill>
        <p:spPr bwMode="auto">
          <a:xfrm>
            <a:off x="4784861" y="2060847"/>
            <a:ext cx="3488585" cy="339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3" t="33208" r="40661" b="13681"/>
          <a:stretch/>
        </p:blipFill>
        <p:spPr bwMode="auto">
          <a:xfrm>
            <a:off x="827584" y="2060848"/>
            <a:ext cx="3299653" cy="339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40658" y="5949280"/>
            <a:ext cx="3286579" cy="648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послеоперационном периоде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5949280"/>
            <a:ext cx="345638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 дней спустя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40659" y="476672"/>
            <a:ext cx="7475758" cy="1086936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Медиастинит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338276" y="1635277"/>
            <a:ext cx="8396475" cy="446449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/>
              <a:t> </a:t>
            </a:r>
            <a:r>
              <a:rPr lang="ru-RU" dirty="0" smtClean="0"/>
              <a:t>Поражение нескольких сегментов аорты: этапное хирургическое вмешательство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dirty="0"/>
              <a:t> </a:t>
            </a:r>
            <a:r>
              <a:rPr lang="ru-RU" dirty="0" smtClean="0"/>
              <a:t>1-ый этап: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dirty="0" smtClean="0"/>
              <a:t> протезирование восходящей аорты</a:t>
            </a:r>
            <a:endParaRPr lang="ru-RU" dirty="0"/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dirty="0"/>
              <a:t> </a:t>
            </a:r>
            <a:r>
              <a:rPr lang="ru-RU" dirty="0" smtClean="0"/>
              <a:t>реконструкция </a:t>
            </a:r>
            <a:r>
              <a:rPr lang="ru-RU" dirty="0"/>
              <a:t>восходящей аорты и дуги в модификации </a:t>
            </a:r>
            <a:r>
              <a:rPr lang="ru-RU" dirty="0" smtClean="0"/>
              <a:t>«хобот слона» (</a:t>
            </a:r>
            <a:r>
              <a:rPr lang="ru-RU" dirty="0" err="1" smtClean="0"/>
              <a:t>elephant</a:t>
            </a:r>
            <a:r>
              <a:rPr lang="ru-RU" dirty="0" smtClean="0"/>
              <a:t> </a:t>
            </a:r>
            <a:r>
              <a:rPr lang="ru-RU" dirty="0" err="1" smtClean="0"/>
              <a:t>trunk</a:t>
            </a:r>
            <a:r>
              <a:rPr lang="ru-RU" dirty="0" smtClean="0"/>
              <a:t>) </a:t>
            </a:r>
          </a:p>
          <a:p>
            <a:pPr marL="342000" indent="-342000" algn="just">
              <a:lnSpc>
                <a:spcPct val="170000"/>
              </a:lnSpc>
              <a:spcBef>
                <a:spcPts val="0"/>
              </a:spcBef>
              <a:buClr>
                <a:srgbClr val="4BF01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2-ой этап: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dirty="0" smtClean="0"/>
              <a:t>Имплантация стент-</a:t>
            </a:r>
            <a:r>
              <a:rPr lang="ru-RU" dirty="0" err="1" smtClean="0"/>
              <a:t>графта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smtClean="0"/>
              <a:t>грудной отдел нисходящей аорты +/- брюшную аорту</a:t>
            </a:r>
            <a:endParaRPr lang="ru-RU" dirty="0"/>
          </a:p>
          <a:p>
            <a:pPr marL="342000" indent="-342000" algn="just">
              <a:lnSpc>
                <a:spcPct val="160000"/>
              </a:lnSpc>
              <a:spcBef>
                <a:spcPts val="0"/>
              </a:spcBef>
              <a:buClr>
                <a:srgbClr val="0CF40C"/>
              </a:buClr>
              <a:buFont typeface="Wingdings" panose="05000000000000000000" pitchFamily="2" charset="2"/>
              <a:buChar char="Ø"/>
            </a:pPr>
            <a:endParaRPr lang="ru-RU" dirty="0" smtClean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38277" y="170434"/>
            <a:ext cx="8496943" cy="1242342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Распространенные патологические изменения аорты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0185" y="5949280"/>
            <a:ext cx="8367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Svensson</a:t>
            </a:r>
            <a:r>
              <a:rPr lang="en-US" dirty="0"/>
              <a:t> LG. The elephant trunk procedure: uses in complex aortic diseases. </a:t>
            </a:r>
            <a:r>
              <a:rPr lang="en-US" dirty="0" err="1"/>
              <a:t>Curr</a:t>
            </a:r>
            <a:r>
              <a:rPr lang="en-US" dirty="0"/>
              <a:t> </a:t>
            </a:r>
            <a:r>
              <a:rPr lang="en-US" dirty="0" err="1"/>
              <a:t>Opin</a:t>
            </a:r>
            <a:r>
              <a:rPr lang="en-US" dirty="0"/>
              <a:t> Cardiol2005;20:491-5. 10.1097/01.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54440" t="25123" r="10078" b="21337"/>
          <a:stretch/>
        </p:blipFill>
        <p:spPr bwMode="auto">
          <a:xfrm>
            <a:off x="4132118" y="2564904"/>
            <a:ext cx="501188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0" t="13664" r="46286" b="28016"/>
          <a:stretch/>
        </p:blipFill>
        <p:spPr bwMode="auto">
          <a:xfrm>
            <a:off x="338277" y="1387186"/>
            <a:ext cx="3808571" cy="4706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38277" y="170434"/>
            <a:ext cx="8496943" cy="1242342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«Хобот слона»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2910" y="6157970"/>
            <a:ext cx="8633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Svensson</a:t>
            </a:r>
            <a:r>
              <a:rPr lang="en-US" dirty="0"/>
              <a:t> LG. The elephant trunk procedure: uses in complex aortic diseases. </a:t>
            </a:r>
            <a:r>
              <a:rPr lang="en-US" dirty="0" err="1"/>
              <a:t>Curr</a:t>
            </a:r>
            <a:r>
              <a:rPr lang="en-US" dirty="0"/>
              <a:t> </a:t>
            </a:r>
            <a:r>
              <a:rPr lang="en-US" dirty="0" err="1"/>
              <a:t>Opin</a:t>
            </a:r>
            <a:r>
              <a:rPr lang="en-US" dirty="0"/>
              <a:t> Cardiol2005;20:491-5. 10.1097/01.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70120" t="23800" r="9548" b="23713"/>
          <a:stretch/>
        </p:blipFill>
        <p:spPr bwMode="auto">
          <a:xfrm>
            <a:off x="6405165" y="2844715"/>
            <a:ext cx="2738835" cy="310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7" t="17017" r="30491" b="27733"/>
          <a:stretch/>
        </p:blipFill>
        <p:spPr bwMode="auto">
          <a:xfrm>
            <a:off x="3365809" y="2348880"/>
            <a:ext cx="303935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4" t="10912" r="51244" b="34758"/>
          <a:stretch/>
        </p:blipFill>
        <p:spPr bwMode="auto">
          <a:xfrm>
            <a:off x="329972" y="1412776"/>
            <a:ext cx="3035837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38277" y="170434"/>
            <a:ext cx="8496943" cy="954310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«Хобот слона»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9972" y="5996123"/>
            <a:ext cx="8505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Svensson</a:t>
            </a:r>
            <a:r>
              <a:rPr lang="en-US" dirty="0"/>
              <a:t> LG. The elephant trunk procedure: uses in complex aortic diseases. </a:t>
            </a:r>
            <a:r>
              <a:rPr lang="en-US" dirty="0" err="1"/>
              <a:t>Curr</a:t>
            </a:r>
            <a:r>
              <a:rPr lang="en-US" dirty="0"/>
              <a:t> </a:t>
            </a:r>
            <a:r>
              <a:rPr lang="en-US" dirty="0" err="1"/>
              <a:t>Opin</a:t>
            </a:r>
            <a:r>
              <a:rPr lang="en-US" dirty="0"/>
              <a:t> Cardiol2005;20:491-5. 10.1097/01.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64460" t="16375" r="11528" b="25879"/>
          <a:stretch/>
        </p:blipFill>
        <p:spPr bwMode="auto">
          <a:xfrm>
            <a:off x="4766290" y="1988841"/>
            <a:ext cx="4068931" cy="400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5" t="13465" r="37989" b="31307"/>
          <a:stretch/>
        </p:blipFill>
        <p:spPr bwMode="auto">
          <a:xfrm>
            <a:off x="359921" y="1412775"/>
            <a:ext cx="4406369" cy="457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38277" y="170434"/>
            <a:ext cx="8496943" cy="882302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«Хобот слона»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6807" y="6012932"/>
            <a:ext cx="8367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Svensson</a:t>
            </a:r>
            <a:r>
              <a:rPr lang="en-US" dirty="0"/>
              <a:t> LG. The elephant trunk procedure: uses in complex aortic diseases. </a:t>
            </a:r>
            <a:r>
              <a:rPr lang="en-US" dirty="0" err="1"/>
              <a:t>Curr</a:t>
            </a:r>
            <a:r>
              <a:rPr lang="en-US" dirty="0"/>
              <a:t> </a:t>
            </a:r>
            <a:r>
              <a:rPr lang="en-US" dirty="0" err="1"/>
              <a:t>Opin</a:t>
            </a:r>
            <a:r>
              <a:rPr lang="en-US" dirty="0"/>
              <a:t> Cardiol2005;20:491-5. 10.1097/01.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48275" t="42930" r="24057" b="19933"/>
          <a:stretch/>
        </p:blipFill>
        <p:spPr bwMode="auto">
          <a:xfrm>
            <a:off x="3275856" y="2852936"/>
            <a:ext cx="3063241" cy="231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5261" r="42232" b="35668"/>
          <a:stretch/>
        </p:blipFill>
        <p:spPr bwMode="auto">
          <a:xfrm>
            <a:off x="535968" y="1844824"/>
            <a:ext cx="3346472" cy="25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8" t="60664" r="9018" b="6749"/>
          <a:stretch/>
        </p:blipFill>
        <p:spPr bwMode="auto">
          <a:xfrm>
            <a:off x="5696664" y="3645024"/>
            <a:ext cx="3048000" cy="230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38277" y="170434"/>
            <a:ext cx="8496943" cy="1242342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«Хобот слона»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9399" t="32092" r="40278" b="14577"/>
          <a:stretch/>
        </p:blipFill>
        <p:spPr bwMode="auto">
          <a:xfrm>
            <a:off x="338277" y="1844824"/>
            <a:ext cx="4227684" cy="441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4" t="30165" r="9993" b="14658"/>
          <a:stretch/>
        </p:blipFill>
        <p:spPr bwMode="auto">
          <a:xfrm>
            <a:off x="4860032" y="1844824"/>
            <a:ext cx="3975188" cy="4418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38277" y="170434"/>
            <a:ext cx="8496943" cy="1242342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«Хобот слона»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9389" t="12768" r="48810" b="38762"/>
          <a:stretch/>
        </p:blipFill>
        <p:spPr bwMode="auto">
          <a:xfrm>
            <a:off x="683568" y="1484784"/>
            <a:ext cx="2959892" cy="369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7" t="25225" r="28644" b="25755"/>
          <a:stretch/>
        </p:blipFill>
        <p:spPr bwMode="auto">
          <a:xfrm>
            <a:off x="3265452" y="1988840"/>
            <a:ext cx="2804140" cy="35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5" t="44012" r="10274" b="6943"/>
          <a:stretch/>
        </p:blipFill>
        <p:spPr bwMode="auto">
          <a:xfrm>
            <a:off x="5712030" y="2636912"/>
            <a:ext cx="2808312" cy="3645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«Хобот слона»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0185" y="6211669"/>
            <a:ext cx="8367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Svensson</a:t>
            </a:r>
            <a:r>
              <a:rPr lang="en-US" dirty="0"/>
              <a:t> LG. The elephant trunk procedure: uses in complex aortic diseases. </a:t>
            </a:r>
            <a:r>
              <a:rPr lang="en-US" dirty="0" err="1"/>
              <a:t>Curr</a:t>
            </a:r>
            <a:r>
              <a:rPr lang="en-US" dirty="0"/>
              <a:t> </a:t>
            </a:r>
            <a:r>
              <a:rPr lang="en-US" dirty="0" err="1"/>
              <a:t>Opin</a:t>
            </a:r>
            <a:r>
              <a:rPr lang="en-US" dirty="0"/>
              <a:t> Cardiol2005;20:491-5. 10.1097/01.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42912" t="28361" r="21419" b="12657"/>
          <a:stretch/>
        </p:blipFill>
        <p:spPr bwMode="auto">
          <a:xfrm>
            <a:off x="323528" y="1700808"/>
            <a:ext cx="4104456" cy="406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42928" t="28965" r="21670" b="12307"/>
          <a:stretch/>
        </p:blipFill>
        <p:spPr bwMode="auto">
          <a:xfrm>
            <a:off x="4739744" y="1702332"/>
            <a:ext cx="4140461" cy="406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6032170"/>
            <a:ext cx="410445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Аневризма брюшного отдела аорты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41635" y="6032170"/>
            <a:ext cx="4140461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Бифуркационное эндопротезирование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23528" y="332656"/>
            <a:ext cx="8676963" cy="1070992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Абдоминальная аорта: эндоваскулярные вмешательства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9846" t="12872" r="39191" b="24563"/>
          <a:stretch/>
        </p:blipFill>
        <p:spPr bwMode="auto">
          <a:xfrm>
            <a:off x="899592" y="1556792"/>
            <a:ext cx="3941792" cy="462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7" t="33538" r="10402" b="8438"/>
          <a:stretch/>
        </p:blipFill>
        <p:spPr bwMode="auto">
          <a:xfrm>
            <a:off x="4932040" y="2420889"/>
            <a:ext cx="3744416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«Хобот слона»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9974" t="22654" r="42065" b="17715"/>
          <a:stretch/>
        </p:blipFill>
        <p:spPr bwMode="auto">
          <a:xfrm>
            <a:off x="539553" y="1412776"/>
            <a:ext cx="381642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2" t="22781" r="9301" b="21151"/>
          <a:stretch/>
        </p:blipFill>
        <p:spPr bwMode="auto">
          <a:xfrm>
            <a:off x="4860032" y="1412776"/>
            <a:ext cx="396044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5805264"/>
            <a:ext cx="3816424" cy="1052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Этап 1 и этап 2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5805264"/>
            <a:ext cx="3960440" cy="1052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Окончательный вид после открытого 1-го этапа и </a:t>
            </a:r>
            <a:r>
              <a:rPr lang="ru-RU" dirty="0" err="1" smtClean="0"/>
              <a:t>эндоваскулярного</a:t>
            </a:r>
            <a:r>
              <a:rPr lang="ru-RU" dirty="0" smtClean="0"/>
              <a:t> 2-го этапа хирургического вмешательства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39552" y="176902"/>
            <a:ext cx="8280920" cy="1019850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«Хобот слона»: окончательный вид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853880" y="1491261"/>
            <a:ext cx="4182616" cy="5097010"/>
          </a:xfrm>
        </p:spPr>
        <p:txBody>
          <a:bodyPr>
            <a:normAutofit/>
          </a:bodyPr>
          <a:lstStyle/>
          <a:p>
            <a:pPr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Protocol optimization</a:t>
            </a:r>
            <a:endParaRPr lang="ru-RU" sz="2000" dirty="0" smtClean="0"/>
          </a:p>
          <a:p>
            <a:pPr marL="0" indent="0">
              <a:buClr>
                <a:srgbClr val="00FF00"/>
              </a:buClr>
              <a:buNone/>
            </a:pPr>
            <a:endParaRPr lang="en-US" sz="2000" dirty="0" smtClean="0"/>
          </a:p>
          <a:p>
            <a:pPr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Post-repair protocols may require </a:t>
            </a:r>
            <a:r>
              <a:rPr lang="en-US" sz="2000" dirty="0" err="1" smtClean="0"/>
              <a:t>precontrast</a:t>
            </a:r>
            <a:r>
              <a:rPr lang="en-US" sz="2000" dirty="0" smtClean="0"/>
              <a:t> or venous phase</a:t>
            </a:r>
          </a:p>
          <a:p>
            <a:pPr>
              <a:buClr>
                <a:srgbClr val="00FF00"/>
              </a:buClr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0" indent="0">
              <a:buClr>
                <a:srgbClr val="00FF00"/>
              </a:buClr>
              <a:buNone/>
            </a:pPr>
            <a:endParaRPr lang="en-US" sz="2000" dirty="0" smtClean="0"/>
          </a:p>
          <a:p>
            <a:pPr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Importance of MPR and 3D reconstructions</a:t>
            </a:r>
          </a:p>
          <a:p>
            <a:pPr marL="0" indent="0">
              <a:buClr>
                <a:srgbClr val="00FF00"/>
              </a:buClr>
              <a:buNone/>
            </a:pPr>
            <a:endParaRPr lang="en-US" sz="2000" dirty="0" smtClean="0"/>
          </a:p>
          <a:p>
            <a:pPr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Knowledge of surgical technique</a:t>
            </a:r>
          </a:p>
          <a:p>
            <a:pPr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Expected normal post-operative findings essential for post-operative evaluation</a:t>
            </a:r>
            <a:endParaRPr lang="ru-RU" sz="20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66839" y="1268760"/>
            <a:ext cx="4393611" cy="553501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000" dirty="0" smtClean="0"/>
              <a:t>Оптимизация протокола исследования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000" dirty="0" smtClean="0"/>
              <a:t>В послеоперационном периоде: необходимость нативного исследования или венозной фазы.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000" dirty="0" smtClean="0"/>
              <a:t>Многоплоскостные и трехмерные реконструкции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000" dirty="0" smtClean="0"/>
              <a:t>Технические моменты операции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000" dirty="0" smtClean="0"/>
              <a:t>Нормальные послеоперационные изменения после хирургических вмешательств на аорте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66840" y="114027"/>
            <a:ext cx="4104456" cy="1154773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/>
              <a:t>Выводы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788024" y="114027"/>
            <a:ext cx="4248472" cy="1154773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Conclusion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420888"/>
            <a:ext cx="8182824" cy="1800200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2588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4873" y="1700809"/>
            <a:ext cx="8208912" cy="396044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000" dirty="0" smtClean="0"/>
              <a:t>Нативное исследование: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000" dirty="0"/>
              <a:t>к</a:t>
            </a:r>
            <a:r>
              <a:rPr lang="ru-RU" sz="2000" dirty="0" smtClean="0"/>
              <a:t>альцификация или хирургический материал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000" dirty="0" smtClean="0"/>
              <a:t>Артериальная фаза: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000" dirty="0"/>
              <a:t>р</a:t>
            </a:r>
            <a:r>
              <a:rPr lang="ru-RU" sz="2000" dirty="0" smtClean="0"/>
              <a:t>азмеры (аневризматического мешка, аорты)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000" dirty="0"/>
              <a:t>э</a:t>
            </a:r>
            <a:r>
              <a:rPr lang="ru-RU" sz="2000" dirty="0" smtClean="0"/>
              <a:t>ндолики</a:t>
            </a:r>
          </a:p>
          <a:p>
            <a:pPr marL="1152000" indent="-180000" algn="just">
              <a:lnSpc>
                <a:spcPct val="16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000" dirty="0"/>
              <a:t>в</a:t>
            </a:r>
            <a:r>
              <a:rPr lang="ru-RU" sz="2000" dirty="0" smtClean="0"/>
              <a:t>етви аорты (стеноз, окклюзия)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000" dirty="0" smtClean="0"/>
              <a:t>Венозная фаза:</a:t>
            </a:r>
          </a:p>
          <a:p>
            <a:pPr marL="1152000" indent="-180000" algn="just">
              <a:lnSpc>
                <a:spcPct val="17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000" dirty="0" smtClean="0"/>
              <a:t>эндолики</a:t>
            </a:r>
            <a:endParaRPr lang="ru-RU" sz="20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42332" y="404664"/>
            <a:ext cx="8496943" cy="1070992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Протокол исследования после эндопротезирования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2332" y="5805264"/>
            <a:ext cx="8162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Morishita</a:t>
            </a:r>
            <a:r>
              <a:rPr lang="en-US" dirty="0"/>
              <a:t>, K., Kurimoto, Y., </a:t>
            </a:r>
            <a:r>
              <a:rPr lang="en-US" dirty="0" err="1"/>
              <a:t>Kawaharada</a:t>
            </a:r>
            <a:r>
              <a:rPr lang="en-US" dirty="0"/>
              <a:t>, N. et al. Descending thoracic aortic rupture (role of endovascular stent-grafting) . </a:t>
            </a:r>
            <a:r>
              <a:rPr lang="en-US" i="1" dirty="0"/>
              <a:t>Ann </a:t>
            </a:r>
            <a:r>
              <a:rPr lang="en-US" i="1" dirty="0" err="1"/>
              <a:t>Thorac</a:t>
            </a:r>
            <a:r>
              <a:rPr lang="en-US" i="1" dirty="0"/>
              <a:t> Surg</a:t>
            </a:r>
            <a:r>
              <a:rPr lang="en-US" dirty="0"/>
              <a:t>. 2004; 78: 1630–1634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8890" t="30655" r="39444" b="25594"/>
          <a:stretch/>
        </p:blipFill>
        <p:spPr bwMode="auto">
          <a:xfrm>
            <a:off x="182082" y="1834390"/>
            <a:ext cx="4284541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5" t="31435" r="9497" b="25452"/>
          <a:stretch/>
        </p:blipFill>
        <p:spPr bwMode="auto">
          <a:xfrm>
            <a:off x="4689619" y="1809657"/>
            <a:ext cx="417434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7233" y="5949280"/>
            <a:ext cx="418085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Артериальная фаза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04816" y="5949280"/>
            <a:ext cx="414395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Венозная фаза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1823" y="1306448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17234" y="253194"/>
            <a:ext cx="8631532" cy="1070992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Эндолик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537452" y="1547664"/>
            <a:ext cx="8208912" cy="39695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7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000" dirty="0" smtClean="0"/>
              <a:t>Нативное исследование:</a:t>
            </a:r>
          </a:p>
          <a:p>
            <a:pPr marL="1152000" indent="-180000" algn="just">
              <a:lnSpc>
                <a:spcPct val="17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000" dirty="0"/>
              <a:t>о</a:t>
            </a:r>
            <a:r>
              <a:rPr lang="ru-RU" sz="2000" dirty="0" smtClean="0"/>
              <a:t>тличить кальцификацию от эндолика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000" dirty="0" smtClean="0"/>
              <a:t>Артериальная и венозная фазы более информативны, чем одна артериальная фаза:</a:t>
            </a:r>
          </a:p>
          <a:p>
            <a:pPr marL="1152000" indent="-180000" algn="just">
              <a:lnSpc>
                <a:spcPct val="17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000" dirty="0"/>
              <a:t>в</a:t>
            </a:r>
            <a:r>
              <a:rPr lang="ru-RU" sz="2000" dirty="0" smtClean="0"/>
              <a:t>ыявление эндоликов</a:t>
            </a:r>
          </a:p>
          <a:p>
            <a:pPr marL="1152000" indent="-180000" algn="just">
              <a:lnSpc>
                <a:spcPct val="170000"/>
              </a:lnSpc>
              <a:spcBef>
                <a:spcPts val="0"/>
              </a:spcBef>
              <a:buClr>
                <a:srgbClr val="FFC000"/>
              </a:buClr>
            </a:pPr>
            <a:r>
              <a:rPr lang="ru-RU" sz="2000" dirty="0" smtClean="0"/>
              <a:t>ветви аорты (стеноз, окклюзия)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ru-RU" sz="2000" dirty="0" smtClean="0"/>
              <a:t>Отсроченное сканирование способствует обнаружению 9% эндоликов.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3437" y="476672"/>
            <a:ext cx="8496943" cy="864096"/>
          </a:xfrm>
          <a:prstGeom prst="flowChartAlternateProcess">
            <a:avLst/>
          </a:prstGeom>
          <a:gradFill flip="none" rotWithShape="1">
            <a:gsLst>
              <a:gs pos="0">
                <a:schemeClr val="accent1"/>
              </a:gs>
              <a:gs pos="51000">
                <a:srgbClr val="002060"/>
              </a:gs>
              <a:gs pos="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Эндолики: многофазное исследование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3437" y="5805264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Stavropoulos, S. and Baum, R. Imaging modalities for the detection and management of </a:t>
            </a:r>
            <a:r>
              <a:rPr lang="en-US" dirty="0" err="1"/>
              <a:t>endoleaks.</a:t>
            </a:r>
            <a:r>
              <a:rPr lang="en-US" i="1" dirty="0" err="1"/>
              <a:t>Semin</a:t>
            </a:r>
            <a:r>
              <a:rPr lang="en-US" i="1" dirty="0"/>
              <a:t> </a:t>
            </a:r>
            <a:r>
              <a:rPr lang="en-US" i="1" dirty="0" err="1"/>
              <a:t>Vasc</a:t>
            </a:r>
            <a:r>
              <a:rPr lang="en-US" i="1" dirty="0"/>
              <a:t> Surg</a:t>
            </a:r>
            <a:r>
              <a:rPr lang="en-US" dirty="0"/>
              <a:t>. 2004; 17: 154–160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2361</TotalTime>
  <Words>1575</Words>
  <Application>Microsoft Office PowerPoint</Application>
  <PresentationFormat>Экран (4:3)</PresentationFormat>
  <Paragraphs>256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После TEVAR: МСКТ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«Хобот слона»</vt:lpstr>
      <vt:lpstr>«Хобот слона»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Аорта: оценка послеоперационных изменений</dc:title>
  <dc:creator>kt1</dc:creator>
  <cp:lastModifiedBy>chaffinch</cp:lastModifiedBy>
  <cp:revision>126</cp:revision>
  <dcterms:created xsi:type="dcterms:W3CDTF">2018-05-15T08:18:40Z</dcterms:created>
  <dcterms:modified xsi:type="dcterms:W3CDTF">2018-05-24T20:53:59Z</dcterms:modified>
</cp:coreProperties>
</file>