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0" r:id="rId3"/>
    <p:sldId id="274" r:id="rId4"/>
    <p:sldId id="273" r:id="rId5"/>
    <p:sldId id="272" r:id="rId6"/>
    <p:sldId id="271" r:id="rId7"/>
    <p:sldId id="277" r:id="rId8"/>
    <p:sldId id="286" r:id="rId9"/>
    <p:sldId id="287" r:id="rId10"/>
    <p:sldId id="283" r:id="rId11"/>
    <p:sldId id="288" r:id="rId12"/>
    <p:sldId id="285" r:id="rId13"/>
    <p:sldId id="281" r:id="rId14"/>
    <p:sldId id="282" r:id="rId15"/>
    <p:sldId id="289" r:id="rId16"/>
    <p:sldId id="275" r:id="rId17"/>
    <p:sldId id="26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29" autoAdjust="0"/>
  </p:normalViewPr>
  <p:slideViewPr>
    <p:cSldViewPr>
      <p:cViewPr varScale="1">
        <p:scale>
          <a:sx n="143" d="100"/>
          <a:sy n="143" d="100"/>
        </p:scale>
        <p:origin x="23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пациентов в клинических группах по стадиям</a:t>
            </a:r>
          </a:p>
        </c:rich>
      </c:tx>
      <c:layout/>
      <c:overlay val="0"/>
      <c:spPr>
        <a:noFill/>
        <a:ln w="25396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группа - больные с раком левой почки</c:v>
                </c:pt>
              </c:strCache>
            </c:strRef>
          </c:tx>
          <c:spPr>
            <a:solidFill>
              <a:srgbClr val="5B9BD5"/>
            </a:solidFill>
            <a:ln w="25396">
              <a:noFill/>
            </a:ln>
          </c:spPr>
          <c:invertIfNegative val="0"/>
          <c:dLbls>
            <c:dLbl>
              <c:idx val="0"/>
              <c:layout>
                <c:manualLayout>
                  <c:x val="3.8494270576406751E-3"/>
                  <c:y val="8.507198951512766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bg2"/>
                        </a:solidFill>
                      </a:rPr>
                      <a:t>15%</a:t>
                    </a:r>
                    <a:endParaRPr lang="en-US" baseline="0" dirty="0">
                      <a:solidFill>
                        <a:schemeClr val="bg2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DBA-4B85-AEFB-39BB0E3769AB}"/>
                </c:ext>
              </c:extLst>
            </c:dLbl>
            <c:dLbl>
              <c:idx val="1"/>
              <c:layout>
                <c:manualLayout>
                  <c:x val="2.083333333333335E-3"/>
                  <c:y val="0.16875000000000004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bg2"/>
                        </a:solidFill>
                      </a:rPr>
                      <a:t>25%</a:t>
                    </a:r>
                    <a:endParaRPr lang="en-US" baseline="0" dirty="0">
                      <a:solidFill>
                        <a:schemeClr val="bg2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DBA-4B85-AEFB-39BB0E3769AB}"/>
                </c:ext>
              </c:extLst>
            </c:dLbl>
            <c:dLbl>
              <c:idx val="2"/>
              <c:layout>
                <c:manualLayout>
                  <c:x val="2.4008318302146448E-3"/>
                  <c:y val="0.21067727063658995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bg2"/>
                        </a:solidFill>
                      </a:rPr>
                      <a:t>30%</a:t>
                    </a:r>
                    <a:endParaRPr lang="en-US" baseline="0" dirty="0">
                      <a:solidFill>
                        <a:schemeClr val="bg2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DBA-4B85-AEFB-39BB0E3769AB}"/>
                </c:ext>
              </c:extLst>
            </c:dLbl>
            <c:dLbl>
              <c:idx val="3"/>
              <c:layout>
                <c:manualLayout>
                  <c:x val="5.0723191456512485E-3"/>
                  <c:y val="0.21067727063658995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bg2"/>
                        </a:solidFill>
                      </a:rPr>
                      <a:t>30%</a:t>
                    </a:r>
                    <a:endParaRPr lang="en-US" baseline="0" dirty="0">
                      <a:solidFill>
                        <a:schemeClr val="bg2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DBA-4B85-AEFB-39BB0E3769AB}"/>
                </c:ext>
              </c:extLst>
            </c:dLbl>
            <c:spPr>
              <a:noFill/>
              <a:ln w="2539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1 Стадия</c:v>
                </c:pt>
                <c:pt idx="1">
                  <c:v>2 Стадия</c:v>
                </c:pt>
                <c:pt idx="2">
                  <c:v>3 Стадия</c:v>
                </c:pt>
                <c:pt idx="3">
                  <c:v>4 Стадия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BA-4B85-AEFB-39BB0E3769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группа - больные с раком правой почки</c:v>
                </c:pt>
              </c:strCache>
            </c:strRef>
          </c:tx>
          <c:spPr>
            <a:solidFill>
              <a:srgbClr val="ED7D31"/>
            </a:solidFill>
            <a:ln w="25396">
              <a:noFill/>
            </a:ln>
          </c:spPr>
          <c:invertIfNegative val="0"/>
          <c:dLbls>
            <c:dLbl>
              <c:idx val="0"/>
              <c:layout>
                <c:manualLayout>
                  <c:x val="3.5777124857376327E-3"/>
                  <c:y val="6.65817667903107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DBA-4B85-AEFB-39BB0E3769AB}"/>
                </c:ext>
              </c:extLst>
            </c:dLbl>
            <c:dLbl>
              <c:idx val="1"/>
              <c:layout>
                <c:manualLayout>
                  <c:x val="-2.0833411784198616E-3"/>
                  <c:y val="5.75928973279671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DBA-4B85-AEFB-39BB0E3769AB}"/>
                </c:ext>
              </c:extLst>
            </c:dLbl>
            <c:dLbl>
              <c:idx val="2"/>
              <c:layout>
                <c:manualLayout>
                  <c:x val="1.4944889836156936E-3"/>
                  <c:y val="5.75928973279671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DBA-4B85-AEFB-39BB0E3769AB}"/>
                </c:ext>
              </c:extLst>
            </c:dLbl>
            <c:dLbl>
              <c:idx val="3"/>
              <c:layout>
                <c:manualLayout>
                  <c:x val="6.5670434818627874E-3"/>
                  <c:y val="6.80144722854704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56%</a:t>
                    </a:r>
                    <a:endParaRPr lang="en-US" dirty="0"/>
                  </a:p>
                </c:rich>
              </c:tx>
              <c:spPr>
                <a:noFill/>
                <a:ln w="25396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8-DDBA-4B85-AEFB-39BB0E3769AB}"/>
                </c:ext>
              </c:extLst>
            </c:dLbl>
            <c:spPr>
              <a:noFill/>
              <a:ln w="2539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1 Стадия</c:v>
                </c:pt>
                <c:pt idx="1">
                  <c:v>2 Стадия</c:v>
                </c:pt>
                <c:pt idx="2">
                  <c:v>3 Стадия</c:v>
                </c:pt>
                <c:pt idx="3">
                  <c:v>4 Стадия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  <c:pt idx="2">
                  <c:v>2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DBA-4B85-AEFB-39BB0E376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8156640"/>
        <c:axId val="1"/>
        <c:axId val="0"/>
      </c:bar3DChart>
      <c:catAx>
        <c:axId val="32815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4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4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8156640"/>
        <c:crosses val="autoZero"/>
        <c:crossBetween val="between"/>
      </c:valAx>
      <c:spPr>
        <a:noFill/>
        <a:ln w="25396">
          <a:noFill/>
        </a:ln>
      </c:spPr>
    </c:plotArea>
    <c:legend>
      <c:legendPos val="b"/>
      <c:layout/>
      <c:overlay val="0"/>
      <c:txPr>
        <a:bodyPr/>
        <a:lstStyle/>
        <a:p>
          <a:pPr>
            <a:defRPr sz="2000" baseline="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группа - больные с раком левой почки</c:v>
                </c:pt>
              </c:strCache>
            </c:strRef>
          </c:tx>
          <c:spPr>
            <a:solidFill>
              <a:srgbClr val="5B9BD5"/>
            </a:solidFill>
            <a:ln w="25396">
              <a:noFill/>
            </a:ln>
          </c:spPr>
          <c:invertIfNegative val="0"/>
          <c:dLbls>
            <c:dLbl>
              <c:idx val="0"/>
              <c:layout>
                <c:manualLayout>
                  <c:x val="3.8494270576406751E-3"/>
                  <c:y val="8.507198951512766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bg2"/>
                        </a:solidFill>
                      </a:rPr>
                      <a:t>40%</a:t>
                    </a:r>
                    <a:endParaRPr lang="en-US" baseline="0" dirty="0">
                      <a:solidFill>
                        <a:schemeClr val="bg2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DBA-4B85-AEFB-39BB0E3769AB}"/>
                </c:ext>
              </c:extLst>
            </c:dLbl>
            <c:dLbl>
              <c:idx val="1"/>
              <c:layout>
                <c:manualLayout>
                  <c:x val="-9.3152042935400344E-4"/>
                  <c:y val="8.968170462859505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bg2"/>
                        </a:solidFill>
                      </a:rPr>
                      <a:t>28%</a:t>
                    </a:r>
                    <a:endParaRPr lang="en-US" baseline="0" dirty="0">
                      <a:solidFill>
                        <a:schemeClr val="bg2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DBA-4B85-AEFB-39BB0E3769AB}"/>
                </c:ext>
              </c:extLst>
            </c:dLbl>
            <c:spPr>
              <a:noFill/>
              <a:ln w="2539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КТ- признаки Некроза  </c:v>
                </c:pt>
                <c:pt idx="1">
                  <c:v>КТ-признаки Тромбоза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8</c:v>
                </c:pt>
                <c:pt idx="1">
                  <c:v>7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Лист1!$B$4</c15:sqref>
                  <c15:dLbl>
                    <c:idx val="1"/>
                    <c:layout>
                      <c:manualLayout>
                        <c:x val="2.4008318302146448E-3"/>
                        <c:y val="0.21067727063658995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baseline="0" dirty="0" smtClean="0">
                              <a:solidFill>
                                <a:schemeClr val="bg2"/>
                              </a:solidFill>
                            </a:rPr>
                            <a:t>30%</a:t>
                          </a:r>
                          <a:endParaRPr lang="en-US" baseline="0" dirty="0">
                            <a:solidFill>
                              <a:schemeClr val="bg2"/>
                            </a:solidFill>
                          </a:endParaRPr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DDBA-4B85-AEFB-39BB0E3769AB}"/>
                      </c:ext>
                    </c:extLst>
                  </c15:dLbl>
                </c15:categoryFilterException>
                <c15:categoryFilterException>
                  <c15:sqref>Лист1!$B$5</c15:sqref>
                  <c15:dLbl>
                    <c:idx val="1"/>
                    <c:layout>
                      <c:manualLayout>
                        <c:x val="5.0723191456512485E-3"/>
                        <c:y val="0.21067727063658995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baseline="0" dirty="0" smtClean="0">
                              <a:solidFill>
                                <a:schemeClr val="bg2"/>
                              </a:solidFill>
                            </a:rPr>
                            <a:t>30%</a:t>
                          </a:r>
                          <a:endParaRPr lang="en-US" baseline="0" dirty="0">
                            <a:solidFill>
                              <a:schemeClr val="bg2"/>
                            </a:solidFill>
                          </a:endParaRPr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3-DDBA-4B85-AEFB-39BB0E3769AB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4-DDBA-4B85-AEFB-39BB0E3769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группа - больные с раком правой почки</c:v>
                </c:pt>
              </c:strCache>
            </c:strRef>
          </c:tx>
          <c:spPr>
            <a:solidFill>
              <a:srgbClr val="ED7D31"/>
            </a:solidFill>
            <a:ln w="25396">
              <a:noFill/>
            </a:ln>
          </c:spPr>
          <c:invertIfNegative val="0"/>
          <c:dLbls>
            <c:dLbl>
              <c:idx val="0"/>
              <c:layout>
                <c:manualLayout>
                  <c:x val="3.5777124857376327E-3"/>
                  <c:y val="6.65817667903107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DBA-4B85-AEFB-39BB0E3769AB}"/>
                </c:ext>
              </c:extLst>
            </c:dLbl>
            <c:dLbl>
              <c:idx val="1"/>
              <c:layout>
                <c:manualLayout>
                  <c:x val="-2.0833411784198616E-3"/>
                  <c:y val="5.75928973279671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DBA-4B85-AEFB-39BB0E3769AB}"/>
                </c:ext>
              </c:extLst>
            </c:dLbl>
            <c:spPr>
              <a:noFill/>
              <a:ln w="2539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КТ- признаки Некроза  </c:v>
                </c:pt>
                <c:pt idx="1">
                  <c:v>КТ-признаки Тромбоза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2"/>
                <c:pt idx="0">
                  <c:v>21</c:v>
                </c:pt>
                <c:pt idx="1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Лист1!$C$4</c15:sqref>
                  <c15:dLbl>
                    <c:idx val="1"/>
                    <c:layout>
                      <c:manualLayout>
                        <c:x val="1.4944889836156936E-3"/>
                        <c:y val="5.7592897327967151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dirty="0" smtClean="0"/>
                            <a:t>8%</a:t>
                          </a:r>
                          <a:endParaRPr lang="en-US" dirty="0"/>
                        </a:p>
                      </c:rich>
                    </c:tx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7-DDBA-4B85-AEFB-39BB0E3769AB}"/>
                      </c:ext>
                    </c:extLst>
                  </c15:dLbl>
                </c15:categoryFilterException>
                <c15:categoryFilterException>
                  <c15:sqref>Лист1!$C$5</c15:sqref>
                  <c15:dLbl>
                    <c:idx val="1"/>
                    <c:layout>
                      <c:manualLayout>
                        <c:x val="6.5670434818627874E-3"/>
                        <c:y val="6.801447228547047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2000" b="1" i="0" u="none" strike="noStrike" kern="1200" baseline="0">
                              <a:solidFill>
                                <a:srgbClr val="7030A0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dirty="0" smtClean="0"/>
                            <a:t>56%</a:t>
                          </a:r>
                          <a:endParaRPr lang="en-US" dirty="0"/>
                        </a:p>
                      </c:rich>
                    </c:tx>
                    <c:spPr>
                      <a:noFill/>
                      <a:ln w="25396">
                        <a:noFill/>
                      </a:ln>
                    </c:spPr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spPr xmlns:c15="http://schemas.microsoft.com/office/drawing/2012/chart">
                          <a:prstGeom prst="rect">
                            <a:avLst/>
                          </a:prstGeom>
                        </c15:spPr>
                      </c:ext>
                      <c:ext xmlns:c16="http://schemas.microsoft.com/office/drawing/2014/chart" uri="{C3380CC4-5D6E-409C-BE32-E72D297353CC}">
                        <c16:uniqueId val="{00000008-DDBA-4B85-AEFB-39BB0E3769AB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9-DDBA-4B85-AEFB-39BB0E376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8156640"/>
        <c:axId val="1"/>
        <c:axId val="0"/>
      </c:bar3DChart>
      <c:catAx>
        <c:axId val="32815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4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4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8156640"/>
        <c:crosses val="autoZero"/>
        <c:crossBetween val="between"/>
      </c:valAx>
      <c:spPr>
        <a:noFill/>
        <a:ln w="25396">
          <a:noFill/>
        </a:ln>
      </c:spPr>
    </c:plotArea>
    <c:legend>
      <c:legendPos val="b"/>
      <c:layout/>
      <c:overlay val="0"/>
      <c:txPr>
        <a:bodyPr/>
        <a:lstStyle/>
        <a:p>
          <a:pPr>
            <a:defRPr sz="2000" baseline="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595A8D-3DD3-4A95-AA0C-856C7C5C023E}" type="doc">
      <dgm:prSet loTypeId="urn:microsoft.com/office/officeart/2005/8/layout/hList3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3031D7C4-6657-4181-A547-B91D78D45221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45 больных раком почки 1–4 стадий</a:t>
          </a:r>
          <a:endParaRPr lang="ru-RU" dirty="0">
            <a:solidFill>
              <a:schemeClr val="tx1"/>
            </a:solidFill>
          </a:endParaRPr>
        </a:p>
      </dgm:t>
    </dgm:pt>
    <dgm:pt modelId="{3046E11E-E88A-424A-8444-2C7A33A2D9B2}" type="parTrans" cxnId="{EEA434F8-4D9F-4C00-B3AD-518F83D8B246}">
      <dgm:prSet/>
      <dgm:spPr/>
      <dgm:t>
        <a:bodyPr/>
        <a:lstStyle/>
        <a:p>
          <a:endParaRPr lang="ru-RU"/>
        </a:p>
      </dgm:t>
    </dgm:pt>
    <dgm:pt modelId="{DF6AF6BE-2A98-443B-85B3-4DD4C9C406DD}" type="sibTrans" cxnId="{EEA434F8-4D9F-4C00-B3AD-518F83D8B246}">
      <dgm:prSet/>
      <dgm:spPr/>
      <dgm:t>
        <a:bodyPr/>
        <a:lstStyle/>
        <a:p>
          <a:endParaRPr lang="ru-RU"/>
        </a:p>
      </dgm:t>
    </dgm:pt>
    <dgm:pt modelId="{8F6809D0-05E0-42C8-AA36-7B9931E1F82E}">
      <dgm:prSet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20 (44,44%) больных раком левой почки, </a:t>
          </a:r>
          <a:endParaRPr lang="ru-RU" dirty="0">
            <a:solidFill>
              <a:schemeClr val="tx1"/>
            </a:solidFill>
          </a:endParaRPr>
        </a:p>
      </dgm:t>
    </dgm:pt>
    <dgm:pt modelId="{46F17AE4-5B31-41C5-9943-FAD787724A4A}" type="parTrans" cxnId="{1CFCB02C-6066-40E8-8DF4-CCCB4820C3ED}">
      <dgm:prSet/>
      <dgm:spPr/>
      <dgm:t>
        <a:bodyPr/>
        <a:lstStyle/>
        <a:p>
          <a:endParaRPr lang="ru-RU"/>
        </a:p>
      </dgm:t>
    </dgm:pt>
    <dgm:pt modelId="{574D1189-2DDB-4C83-88E3-3082C2F5F985}" type="sibTrans" cxnId="{1CFCB02C-6066-40E8-8DF4-CCCB4820C3ED}">
      <dgm:prSet/>
      <dgm:spPr/>
      <dgm:t>
        <a:bodyPr/>
        <a:lstStyle/>
        <a:p>
          <a:endParaRPr lang="ru-RU"/>
        </a:p>
      </dgm:t>
    </dgm:pt>
    <dgm:pt modelId="{7F2B8E9D-C948-490A-B266-CB12C5EC4618}">
      <dgm:prSet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25 (55,56%) больных раком правой почки</a:t>
          </a:r>
          <a:endParaRPr lang="ru-RU" dirty="0">
            <a:solidFill>
              <a:schemeClr val="tx1"/>
            </a:solidFill>
          </a:endParaRPr>
        </a:p>
      </dgm:t>
    </dgm:pt>
    <dgm:pt modelId="{80AEA498-CD1F-4CCE-88C9-DD44ADD7C6B0}" type="parTrans" cxnId="{2B14B02E-D809-4F8F-9B55-46F0B21C02DE}">
      <dgm:prSet/>
      <dgm:spPr/>
      <dgm:t>
        <a:bodyPr/>
        <a:lstStyle/>
        <a:p>
          <a:endParaRPr lang="ru-RU"/>
        </a:p>
      </dgm:t>
    </dgm:pt>
    <dgm:pt modelId="{DC25455F-773B-4839-BF9C-19C57EA79DC4}" type="sibTrans" cxnId="{2B14B02E-D809-4F8F-9B55-46F0B21C02DE}">
      <dgm:prSet/>
      <dgm:spPr/>
      <dgm:t>
        <a:bodyPr/>
        <a:lstStyle/>
        <a:p>
          <a:endParaRPr lang="ru-RU"/>
        </a:p>
      </dgm:t>
    </dgm:pt>
    <dgm:pt modelId="{E85CD427-14F4-4006-A3FF-CC1A4B8E7CEC}">
      <dgm:prSet/>
      <dgm:spPr/>
      <dgm:t>
        <a:bodyPr/>
        <a:lstStyle/>
        <a:p>
          <a:endParaRPr lang="ru-RU"/>
        </a:p>
      </dgm:t>
    </dgm:pt>
    <dgm:pt modelId="{FB0E6973-A19D-434E-949A-C0868AF0BF60}" type="parTrans" cxnId="{41284826-5208-41E2-8B6D-CECA25AD017B}">
      <dgm:prSet/>
      <dgm:spPr/>
      <dgm:t>
        <a:bodyPr/>
        <a:lstStyle/>
        <a:p>
          <a:endParaRPr lang="ru-RU"/>
        </a:p>
      </dgm:t>
    </dgm:pt>
    <dgm:pt modelId="{BE8BE52A-B26E-4B98-817A-56888B4F26EF}" type="sibTrans" cxnId="{41284826-5208-41E2-8B6D-CECA25AD017B}">
      <dgm:prSet/>
      <dgm:spPr/>
      <dgm:t>
        <a:bodyPr/>
        <a:lstStyle/>
        <a:p>
          <a:endParaRPr lang="ru-RU"/>
        </a:p>
      </dgm:t>
    </dgm:pt>
    <dgm:pt modelId="{E03C1791-9F54-4A64-BAEA-365EC325457D}" type="pres">
      <dgm:prSet presAssocID="{92595A8D-3DD3-4A95-AA0C-856C7C5C02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C1FFB0-AE52-4855-A680-7B6B793BCF73}" type="pres">
      <dgm:prSet presAssocID="{3031D7C4-6657-4181-A547-B91D78D45221}" presName="roof" presStyleLbl="dkBgShp" presStyleIdx="0" presStyleCnt="2"/>
      <dgm:spPr/>
      <dgm:t>
        <a:bodyPr/>
        <a:lstStyle/>
        <a:p>
          <a:endParaRPr lang="ru-RU"/>
        </a:p>
      </dgm:t>
    </dgm:pt>
    <dgm:pt modelId="{EFB7A154-E7CE-491C-88AA-DE11997EF21D}" type="pres">
      <dgm:prSet presAssocID="{3031D7C4-6657-4181-A547-B91D78D45221}" presName="pillars" presStyleCnt="0"/>
      <dgm:spPr/>
    </dgm:pt>
    <dgm:pt modelId="{5F17EA17-67C2-48B3-9DA0-2221861B8F77}" type="pres">
      <dgm:prSet presAssocID="{3031D7C4-6657-4181-A547-B91D78D45221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48508-7735-463C-A008-C9DED55F6875}" type="pres">
      <dgm:prSet presAssocID="{7F2B8E9D-C948-490A-B266-CB12C5EC4618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5B075-CB0F-4F37-820E-1C20F229679B}" type="pres">
      <dgm:prSet presAssocID="{3031D7C4-6657-4181-A547-B91D78D45221}" presName="base" presStyleLbl="dkBgShp" presStyleIdx="1" presStyleCnt="2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ru-RU"/>
        </a:p>
      </dgm:t>
    </dgm:pt>
  </dgm:ptLst>
  <dgm:cxnLst>
    <dgm:cxn modelId="{C1B2C76E-7A8E-4CDD-94E4-E70DD3705D31}" type="presOf" srcId="{92595A8D-3DD3-4A95-AA0C-856C7C5C023E}" destId="{E03C1791-9F54-4A64-BAEA-365EC325457D}" srcOrd="0" destOrd="0" presId="urn:microsoft.com/office/officeart/2005/8/layout/hList3"/>
    <dgm:cxn modelId="{4C148A23-79EA-45B5-8BF6-3E2BB5046D69}" type="presOf" srcId="{7F2B8E9D-C948-490A-B266-CB12C5EC4618}" destId="{EA248508-7735-463C-A008-C9DED55F6875}" srcOrd="0" destOrd="0" presId="urn:microsoft.com/office/officeart/2005/8/layout/hList3"/>
    <dgm:cxn modelId="{EEA434F8-4D9F-4C00-B3AD-518F83D8B246}" srcId="{92595A8D-3DD3-4A95-AA0C-856C7C5C023E}" destId="{3031D7C4-6657-4181-A547-B91D78D45221}" srcOrd="0" destOrd="0" parTransId="{3046E11E-E88A-424A-8444-2C7A33A2D9B2}" sibTransId="{DF6AF6BE-2A98-443B-85B3-4DD4C9C406DD}"/>
    <dgm:cxn modelId="{2B14B02E-D809-4F8F-9B55-46F0B21C02DE}" srcId="{3031D7C4-6657-4181-A547-B91D78D45221}" destId="{7F2B8E9D-C948-490A-B266-CB12C5EC4618}" srcOrd="1" destOrd="0" parTransId="{80AEA498-CD1F-4CCE-88C9-DD44ADD7C6B0}" sibTransId="{DC25455F-773B-4839-BF9C-19C57EA79DC4}"/>
    <dgm:cxn modelId="{41284826-5208-41E2-8B6D-CECA25AD017B}" srcId="{92595A8D-3DD3-4A95-AA0C-856C7C5C023E}" destId="{E85CD427-14F4-4006-A3FF-CC1A4B8E7CEC}" srcOrd="1" destOrd="0" parTransId="{FB0E6973-A19D-434E-949A-C0868AF0BF60}" sibTransId="{BE8BE52A-B26E-4B98-817A-56888B4F26EF}"/>
    <dgm:cxn modelId="{1CFCB02C-6066-40E8-8DF4-CCCB4820C3ED}" srcId="{3031D7C4-6657-4181-A547-B91D78D45221}" destId="{8F6809D0-05E0-42C8-AA36-7B9931E1F82E}" srcOrd="0" destOrd="0" parTransId="{46F17AE4-5B31-41C5-9943-FAD787724A4A}" sibTransId="{574D1189-2DDB-4C83-88E3-3082C2F5F985}"/>
    <dgm:cxn modelId="{475967E5-BA73-4D12-ACD2-EFC3AB1AA617}" type="presOf" srcId="{8F6809D0-05E0-42C8-AA36-7B9931E1F82E}" destId="{5F17EA17-67C2-48B3-9DA0-2221861B8F77}" srcOrd="0" destOrd="0" presId="urn:microsoft.com/office/officeart/2005/8/layout/hList3"/>
    <dgm:cxn modelId="{69E93DB2-8469-42EF-A6DC-4BA82EC4B548}" type="presOf" srcId="{3031D7C4-6657-4181-A547-B91D78D45221}" destId="{FEC1FFB0-AE52-4855-A680-7B6B793BCF73}" srcOrd="0" destOrd="0" presId="urn:microsoft.com/office/officeart/2005/8/layout/hList3"/>
    <dgm:cxn modelId="{01D06C18-6D00-4B1A-AAAC-A846DC4EEDCF}" type="presParOf" srcId="{E03C1791-9F54-4A64-BAEA-365EC325457D}" destId="{FEC1FFB0-AE52-4855-A680-7B6B793BCF73}" srcOrd="0" destOrd="0" presId="urn:microsoft.com/office/officeart/2005/8/layout/hList3"/>
    <dgm:cxn modelId="{10F034EE-09CF-475D-A0D7-032567ABDACE}" type="presParOf" srcId="{E03C1791-9F54-4A64-BAEA-365EC325457D}" destId="{EFB7A154-E7CE-491C-88AA-DE11997EF21D}" srcOrd="1" destOrd="0" presId="urn:microsoft.com/office/officeart/2005/8/layout/hList3"/>
    <dgm:cxn modelId="{15AE8B50-6650-4730-AE77-F98961828185}" type="presParOf" srcId="{EFB7A154-E7CE-491C-88AA-DE11997EF21D}" destId="{5F17EA17-67C2-48B3-9DA0-2221861B8F77}" srcOrd="0" destOrd="0" presId="urn:microsoft.com/office/officeart/2005/8/layout/hList3"/>
    <dgm:cxn modelId="{A2AA4E14-4662-4513-97B5-7E7A404CF9CF}" type="presParOf" srcId="{EFB7A154-E7CE-491C-88AA-DE11997EF21D}" destId="{EA248508-7735-463C-A008-C9DED55F6875}" srcOrd="1" destOrd="0" presId="urn:microsoft.com/office/officeart/2005/8/layout/hList3"/>
    <dgm:cxn modelId="{6F38CA46-C170-487D-B7E4-124B77724235}" type="presParOf" srcId="{E03C1791-9F54-4A64-BAEA-365EC325457D}" destId="{A8F5B075-CB0F-4F37-820E-1C20F229679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1FFB0-AE52-4855-A680-7B6B793BCF73}">
      <dsp:nvSpPr>
        <dsp:cNvPr id="0" name=""/>
        <dsp:cNvSpPr/>
      </dsp:nvSpPr>
      <dsp:spPr>
        <a:xfrm>
          <a:off x="0" y="0"/>
          <a:ext cx="7077744" cy="1404577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45 больных раком почки 1–4 стадий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0" y="0"/>
        <a:ext cx="7077744" cy="1404577"/>
      </dsp:txXfrm>
    </dsp:sp>
    <dsp:sp modelId="{5F17EA17-67C2-48B3-9DA0-2221861B8F77}">
      <dsp:nvSpPr>
        <dsp:cNvPr id="0" name=""/>
        <dsp:cNvSpPr/>
      </dsp:nvSpPr>
      <dsp:spPr>
        <a:xfrm>
          <a:off x="0" y="1404577"/>
          <a:ext cx="3538872" cy="2949612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chemeClr val="tx1"/>
              </a:solidFill>
            </a:rPr>
            <a:t>20 (44,44%) больных раком левой почки, </a:t>
          </a:r>
          <a:endParaRPr lang="ru-RU" sz="3800" kern="1200" dirty="0">
            <a:solidFill>
              <a:schemeClr val="tx1"/>
            </a:solidFill>
          </a:endParaRPr>
        </a:p>
      </dsp:txBody>
      <dsp:txXfrm>
        <a:off x="0" y="1404577"/>
        <a:ext cx="3538872" cy="2949612"/>
      </dsp:txXfrm>
    </dsp:sp>
    <dsp:sp modelId="{EA248508-7735-463C-A008-C9DED55F6875}">
      <dsp:nvSpPr>
        <dsp:cNvPr id="0" name=""/>
        <dsp:cNvSpPr/>
      </dsp:nvSpPr>
      <dsp:spPr>
        <a:xfrm>
          <a:off x="3538872" y="1404577"/>
          <a:ext cx="3538872" cy="2949612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chemeClr val="tx1"/>
              </a:solidFill>
            </a:rPr>
            <a:t>25 (55,56%) больных раком правой почки</a:t>
          </a:r>
          <a:endParaRPr lang="ru-RU" sz="3800" kern="1200" dirty="0">
            <a:solidFill>
              <a:schemeClr val="tx1"/>
            </a:solidFill>
          </a:endParaRPr>
        </a:p>
      </dsp:txBody>
      <dsp:txXfrm>
        <a:off x="3538872" y="1404577"/>
        <a:ext cx="3538872" cy="2949612"/>
      </dsp:txXfrm>
    </dsp:sp>
    <dsp:sp modelId="{A8F5B075-CB0F-4F37-820E-1C20F229679B}">
      <dsp:nvSpPr>
        <dsp:cNvPr id="0" name=""/>
        <dsp:cNvSpPr/>
      </dsp:nvSpPr>
      <dsp:spPr>
        <a:xfrm>
          <a:off x="0" y="4354189"/>
          <a:ext cx="7077744" cy="327734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40877383-5E98-4CCC-8F4B-245FB8454A82}" type="datetimeFigureOut">
              <a:rPr lang="ru-RU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64B6A17-6285-4DF0-A5B6-CFE5943D1C3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dirty="0" smtClean="0"/>
              <a:t>По результатам обследования пациенты были разделены на 2 группы. </a:t>
            </a:r>
          </a:p>
          <a:p>
            <a:pPr>
              <a:spcBef>
                <a:spcPct val="0"/>
              </a:spcBef>
            </a:pPr>
            <a:r>
              <a:rPr lang="ru-RU" altLang="ru-RU" dirty="0" smtClean="0"/>
              <a:t>В 1-ю группу вошли 20 больных с левосторонней</a:t>
            </a:r>
            <a:r>
              <a:rPr lang="ru-RU" altLang="ru-RU" baseline="0" dirty="0" smtClean="0"/>
              <a:t> локализацией опухолевого процесса</a:t>
            </a:r>
            <a:r>
              <a:rPr lang="ru-RU" altLang="ru-RU" dirty="0" smtClean="0"/>
              <a:t> почки.</a:t>
            </a:r>
          </a:p>
          <a:p>
            <a:pPr>
              <a:spcBef>
                <a:spcPct val="0"/>
              </a:spcBef>
            </a:pPr>
            <a:r>
              <a:rPr lang="ru-RU" altLang="ru-RU" dirty="0" smtClean="0"/>
              <a:t>2-ю группу составили </a:t>
            </a:r>
            <a:r>
              <a:rPr lang="ru-RU" altLang="ru-RU" dirty="0" smtClean="0"/>
              <a:t>25 больных </a:t>
            </a:r>
            <a:r>
              <a:rPr lang="ru-RU" altLang="ru-RU" dirty="0" smtClean="0"/>
              <a:t>с </a:t>
            </a:r>
            <a:r>
              <a:rPr lang="ru-RU" altLang="ru-RU" dirty="0" smtClean="0"/>
              <a:t>раком правой почки</a:t>
            </a:r>
            <a:r>
              <a:rPr lang="ru-RU" altLang="ru-RU" dirty="0" smtClean="0"/>
              <a:t>.</a:t>
            </a:r>
          </a:p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6E0E84-3D06-4358-9D75-DF0EF7FD7BB1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defRPr/>
            </a:pPr>
            <a:r>
              <a:rPr lang="ru-RU" altLang="ru-RU" sz="2400" b="1" spc="15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 группе согласно результатам КТ и клинического обследования было определено, что у 3 пациентов был злокачественный процесс 1стадии, у 5 пациентов – 2 стадии, так же в 6 случаях была определена – 3 стадия опухолевого процесса, и у 6 пациентов – 4 стадии. </a:t>
            </a:r>
          </a:p>
          <a:p>
            <a:pPr algn="just" eaLnBrk="1" hangingPunct="1">
              <a:defRPr/>
            </a:pPr>
            <a:endParaRPr lang="ru-RU" sz="1800" b="1" kern="150" spc="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just" eaLnBrk="1" hangingPunct="1">
              <a:defRPr/>
            </a:pPr>
            <a:r>
              <a:rPr lang="ru-RU" sz="1800" b="1" kern="150" spc="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Во 2 группе исследования 1 стадия определена у 7 пациентов, в</a:t>
            </a:r>
            <a:r>
              <a:rPr lang="ru-RU" sz="1800" b="1" kern="150" spc="15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одинаковом количестве случаев были выявлены опухолевые процессы 2</a:t>
            </a:r>
            <a:r>
              <a:rPr lang="ru-RU" sz="1800" b="1" kern="150" spc="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и 3 стадии по 2 человека, 4 стадия была выявлена у 14  больных.</a:t>
            </a:r>
          </a:p>
          <a:p>
            <a:pPr algn="just" eaLnBrk="1" hangingPunct="1">
              <a:defRPr/>
            </a:pPr>
            <a:endParaRPr lang="ru-RU" sz="1800" b="1" kern="150" spc="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just" eaLnBrk="1" hangingPunct="1">
              <a:defRPr/>
            </a:pPr>
            <a:r>
              <a:rPr lang="ru-RU" sz="1800" b="1" kern="150" spc="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Данная диаграмма показывает</a:t>
            </a:r>
            <a:r>
              <a:rPr lang="ru-RU" sz="1800" b="1" kern="150" spc="15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нам, что правосторонняя локализация процесса более злокачественная</a:t>
            </a:r>
            <a:r>
              <a:rPr lang="ru-RU" sz="1800" b="1" kern="150" spc="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.</a:t>
            </a:r>
            <a:endParaRPr lang="ru-RU" sz="1200" b="0" kern="1200" spc="0" dirty="0" smtClean="0">
              <a:effectLst/>
              <a:latin typeface="+mn-lt"/>
              <a:ea typeface="+mn-ea"/>
              <a:cs typeface="+mn-cs"/>
            </a:endParaRPr>
          </a:p>
          <a:p>
            <a:pPr algn="just" eaLnBrk="1" hangingPunct="1">
              <a:defRPr/>
            </a:pPr>
            <a:endParaRPr lang="ru-RU" sz="1200" b="0" kern="1200" spc="0" dirty="0" smtClean="0">
              <a:effectLst/>
              <a:latin typeface="+mn-lt"/>
              <a:ea typeface="+mn-ea"/>
              <a:cs typeface="+mn-cs"/>
            </a:endParaRPr>
          </a:p>
          <a:p>
            <a:pPr algn="just" eaLnBrk="1" hangingPunct="1">
              <a:defRPr/>
            </a:pPr>
            <a:endParaRPr lang="ru-RU" sz="1800" b="1" spc="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20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демонстрационные клинические случаи представлены далее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B6A17-6285-4DF0-A5B6-CFE5943D1C34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4377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B6A17-6285-4DF0-A5B6-CFE5943D1C34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5889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spc="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результатам</a:t>
            </a:r>
            <a:r>
              <a:rPr lang="ru-RU" altLang="ru-RU" sz="1200" b="1" spc="15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исследования</a:t>
            </a:r>
            <a:r>
              <a:rPr lang="ru-RU" altLang="ru-RU" sz="1200" b="1" spc="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запущенные состояния встречались у большинства больных в обеих группах исследования.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spc="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spc="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Кроме того, у 21 больного раком правой почки и у 8  больных раком левой почки были выявлены КТ-признаки некроза - </a:t>
            </a:r>
            <a:r>
              <a:rPr lang="ru-RU" altLang="ru-RU" sz="1200" b="1" spc="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участков </a:t>
            </a:r>
            <a:r>
              <a:rPr lang="ru-RU" altLang="ru-RU" sz="1200" b="1" spc="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пониженной плотности с нечеткими, неровными краями, без реакции на внутривенное введение </a:t>
            </a:r>
            <a:r>
              <a:rPr lang="ru-RU" altLang="ru-RU" sz="1200" b="1" spc="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рентгенконтрастного</a:t>
            </a:r>
            <a:r>
              <a:rPr lang="ru-RU" altLang="ru-RU" sz="1200" b="1" spc="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средства. </a:t>
            </a:r>
          </a:p>
          <a:p>
            <a:pPr algn="just" eaLnBrk="1" hangingPunct="1">
              <a:defRPr/>
            </a:pPr>
            <a:endParaRPr lang="ru-RU" sz="1200" b="0" kern="1200" spc="0" dirty="0" smtClean="0"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spc="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7 пациентов 1 группы и у 2 пациентов 2 группы были выявлены КТ-признаки тромбоза – участки с дефектом контрастирования после введения </a:t>
            </a:r>
            <a:r>
              <a:rPr lang="ru-RU" altLang="ru-RU" sz="1200" b="1" spc="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рентгенконтрастного</a:t>
            </a:r>
            <a:r>
              <a:rPr lang="ru-RU" altLang="ru-RU" sz="1200" b="1" spc="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средства.</a:t>
            </a:r>
          </a:p>
          <a:p>
            <a:pPr algn="just" eaLnBrk="1" hangingPunct="1">
              <a:defRPr/>
            </a:pPr>
            <a:endParaRPr lang="ru-RU" sz="1200" b="0" kern="1200" spc="0" dirty="0" smtClean="0">
              <a:effectLst/>
              <a:latin typeface="+mn-lt"/>
              <a:ea typeface="+mn-ea"/>
              <a:cs typeface="+mn-cs"/>
            </a:endParaRPr>
          </a:p>
          <a:p>
            <a:pPr algn="just" eaLnBrk="1" hangingPunct="1">
              <a:defRPr/>
            </a:pPr>
            <a:endParaRPr lang="ru-RU" sz="1200" b="0" kern="1200" spc="0" dirty="0" smtClean="0"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106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B6A17-6285-4DF0-A5B6-CFE5943D1C34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5039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54356-C117-4ED3-8668-6C3981670342}" type="datetimeFigureOut">
              <a:rPr lang="ru-RU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4C729796-4188-4797-A550-48F4D7DEFE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6483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AA686-0334-475A-8C97-F13132EF0727}" type="datetimeFigureOut">
              <a:rPr lang="ru-RU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AEF07-AAB0-45EB-A302-4736532868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656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A4C6C-A73C-46B7-BA1F-58DEEF8FEC94}" type="datetimeFigureOut">
              <a:rPr lang="ru-RU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67FC0-7D4F-41D3-A4CE-8E7D2F4EA1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602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6A9E9C4-4169-46DF-A3FA-1337B8CEBE8A}" type="datetimeFigureOut">
              <a:rPr lang="ru-RU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5996A0-7C1E-43F6-8093-CB2442F189F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9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7546-4CEF-4088-8698-41C4D0A43C3C}" type="datetimeFigureOut">
              <a:rPr lang="ru-RU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7F4C48E9-AC00-4875-BD18-97BE8E5BEA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0830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29D7A-F6CC-4CC5-8643-BA2F7547FBAB}" type="datetimeFigureOut">
              <a:rPr lang="ru-RU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A933B-58C4-4EC8-B778-51046BD145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38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EB201-0544-4D62-AFD0-90F8399F0567}" type="datetimeFigureOut">
              <a:rPr lang="ru-RU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7D53A-5F0F-4446-B47D-EC6A7E7C40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633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34542F8-8436-4F9F-BFD4-3A3871DE4C87}" type="datetimeFigureOut">
              <a:rPr lang="ru-RU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20AC79-159F-485A-BF38-1A166D0E457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9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DC423-0AD1-473C-89F7-81835FB159B6}" type="datetimeFigureOut">
              <a:rPr lang="ru-RU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C4B0A-B5B8-493A-B72F-9D211BE74F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995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56F31DA-8E99-4D10-A7C5-C3014D7DA46C}" type="datetimeFigureOut">
              <a:rPr lang="ru-RU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0476F8-2F9A-4981-9FDA-20192342DCB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523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67B17C5-8F5A-4274-A66A-35871080D64E}" type="datetimeFigureOut">
              <a:rPr lang="ru-RU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2CBD73-2823-413A-85FE-20C2E7A1456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09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1BCDC3-4CDE-488A-B4D5-D6E0FC6401EC}" type="datetimeFigureOut">
              <a:rPr lang="ru-RU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C61124F1-F910-417E-AF1E-430D4A280DA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8175" y="2565400"/>
            <a:ext cx="7056438" cy="788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ТЕЧЕНИЯ РАКА ПРАВОЙ И ЛЕВОЙ ПОЧКИ – КТ ПРИЗНАКИ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313" y="4005263"/>
            <a:ext cx="6172200" cy="244792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Зав.кафедрой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д.м.н., проф. Поморцев А.В.</a:t>
            </a:r>
          </a:p>
          <a:p>
            <a:pPr algn="ctr" eaLnBrk="1" hangingPunct="1"/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Руководитель: ассистент </a:t>
            </a:r>
            <a:r>
              <a:rPr lang="ru-RU" altLang="ru-RU" sz="16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каф.Горбушина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Т.Е.</a:t>
            </a:r>
          </a:p>
          <a:p>
            <a:pPr algn="ctr" eaLnBrk="1" hangingPunct="1"/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Консультант: ассистент каф. Андреев Д.В.</a:t>
            </a:r>
          </a:p>
          <a:p>
            <a:pPr algn="ctr" eaLnBrk="1" hangingPunct="1"/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Выполнили студенты: </a:t>
            </a:r>
          </a:p>
          <a:p>
            <a:pPr algn="ctr" eaLnBrk="1" hangingPunct="1"/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 курса 26 группы лечебного факультета </a:t>
            </a:r>
            <a:r>
              <a:rPr lang="ru-RU" altLang="ru-RU" sz="16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Яцуков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А.В., </a:t>
            </a:r>
          </a:p>
          <a:p>
            <a:pPr algn="ctr" eaLnBrk="1" hangingPunct="1"/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курса 20 группы лечебного факультета Андреев А.Д.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88913"/>
            <a:ext cx="2446338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7584" y="116632"/>
            <a:ext cx="5939337" cy="1714202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Кубанский государственный медицинский университет</a:t>
            </a:r>
          </a:p>
          <a:p>
            <a:pPr algn="ctr"/>
            <a:endParaRPr lang="ru-RU" sz="3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лучевой диагностики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6482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Мужчина, 68 лет.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Гипернефроидный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рак левой почки.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Содержимое 3" descr="Шевченко 2016опухоль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4088" y="825500"/>
            <a:ext cx="4303712" cy="3395663"/>
          </a:xfrm>
        </p:spPr>
      </p:pic>
      <p:pic>
        <p:nvPicPr>
          <p:cNvPr id="25603" name="Picture 2" descr="C:\Users\Alex\Desktop\Студ.Об. Почка\Шевченко2015опухоль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25500"/>
            <a:ext cx="4581525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лево 10"/>
          <p:cNvSpPr/>
          <p:nvPr/>
        </p:nvSpPr>
        <p:spPr>
          <a:xfrm>
            <a:off x="8027988" y="2060575"/>
            <a:ext cx="720725" cy="21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3779838" y="2349500"/>
            <a:ext cx="720725" cy="21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16058" y="135606"/>
            <a:ext cx="7467600" cy="56515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anose="020406040505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anose="020406040505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anose="020406040505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anose="020406040505050203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anose="02040604050505020304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anose="02040604050505020304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anose="02040604050505020304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ИССЛЕДОВАНИЯ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5516563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Прогрессирование опухолевого процесса по типу тромбоза левой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почеченой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вены.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9" name="Picture 2" descr="C:\Users\Alex\Desktop\Шевченко2015ве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08720"/>
            <a:ext cx="4356100" cy="447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3" descr="C:\Users\Alex\Desktop\Студ.Об. Почка\Шевченко 2016ве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908720"/>
            <a:ext cx="4591050" cy="451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5652120" y="2100204"/>
            <a:ext cx="1584325" cy="10810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204913" y="2276872"/>
            <a:ext cx="1081087" cy="576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30250" y="191135"/>
            <a:ext cx="7467600" cy="55788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ИССЛЕДОВАНИЯ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57150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Мужчина, 78 лет.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Гипернефроидный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рак левой почки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стадии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3" descr="C:\Users\Alex\Desktop\Студ.Об. Почка\ВасильевВП леваяпочка1ст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52735"/>
            <a:ext cx="2089150" cy="456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 descr="C:\Users\Alex\Desktop\Студ.Об. Почка\ВасильевВП леваяпочка1ст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52735"/>
            <a:ext cx="1979613" cy="45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 descr="C:\Users\Alex\Desktop\Студ.Об. Почка\ВасильевВП леваяпочка1ст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052735"/>
            <a:ext cx="2046287" cy="45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683568" y="621908"/>
            <a:ext cx="282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 err="1">
                <a:latin typeface="Century Schoolbook" panose="02040604050505020304" pitchFamily="18" charset="0"/>
              </a:rPr>
              <a:t>Нативное</a:t>
            </a:r>
            <a:r>
              <a:rPr lang="ru-RU" altLang="ru-RU" dirty="0">
                <a:latin typeface="Century Schoolbook" panose="02040604050505020304" pitchFamily="18" charset="0"/>
              </a:rPr>
              <a:t> исследование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92487" y="608559"/>
            <a:ext cx="23891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Артериальная фаза</a:t>
            </a:r>
          </a:p>
        </p:txBody>
      </p:sp>
      <p:sp>
        <p:nvSpPr>
          <p:cNvPr id="26631" name="TextBox 10"/>
          <p:cNvSpPr txBox="1">
            <a:spLocks noChangeArrowheads="1"/>
          </p:cNvSpPr>
          <p:nvPr/>
        </p:nvSpPr>
        <p:spPr bwMode="auto">
          <a:xfrm>
            <a:off x="5867400" y="621908"/>
            <a:ext cx="160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B0F0"/>
                </a:solidFill>
                <a:latin typeface="Century Schoolbook" panose="02040604050505020304" pitchFamily="18" charset="0"/>
              </a:rPr>
              <a:t>Венозная фаза</a:t>
            </a:r>
            <a:endParaRPr lang="ru-RU" altLang="ru-RU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04850" y="176213"/>
            <a:ext cx="7467600" cy="432346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anose="020406040505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anose="020406040505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anose="020406040505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anose="020406040505050203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anose="02040604050505020304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anose="02040604050505020304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anose="02040604050505020304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ИССЛЕДОВАНИЯ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5160963"/>
            <a:ext cx="8280400" cy="11255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Женщина, 65 лет.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Гипернефроидный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рак правой почки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IV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стадии (1) с метастазами в левую почку (2)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1" name="Содержимое 17" descr="Мартыневская правая и левая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64704"/>
            <a:ext cx="6121400" cy="4578821"/>
          </a:xfrm>
        </p:spPr>
      </p:pic>
      <p:sp>
        <p:nvSpPr>
          <p:cNvPr id="19" name="Стрелка вправо 18"/>
          <p:cNvSpPr/>
          <p:nvPr/>
        </p:nvSpPr>
        <p:spPr>
          <a:xfrm>
            <a:off x="2173769" y="3449047"/>
            <a:ext cx="1296987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5508625" y="3392488"/>
            <a:ext cx="1871663" cy="215900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7654" name="TextBox 23"/>
          <p:cNvSpPr txBox="1">
            <a:spLocks noChangeArrowheads="1"/>
          </p:cNvSpPr>
          <p:nvPr/>
        </p:nvSpPr>
        <p:spPr bwMode="auto">
          <a:xfrm>
            <a:off x="7380288" y="350043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Century Schoolbook" panose="02040604050505020304" pitchFamily="18" charset="0"/>
              </a:rPr>
              <a:t>2</a:t>
            </a:r>
          </a:p>
        </p:txBody>
      </p:sp>
      <p:sp>
        <p:nvSpPr>
          <p:cNvPr id="27655" name="TextBox 24"/>
          <p:cNvSpPr txBox="1">
            <a:spLocks noChangeArrowheads="1"/>
          </p:cNvSpPr>
          <p:nvPr/>
        </p:nvSpPr>
        <p:spPr bwMode="auto">
          <a:xfrm>
            <a:off x="1835150" y="34290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Century Schoolbook" panose="02040604050505020304" pitchFamily="18" charset="0"/>
              </a:rPr>
              <a:t>1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22300" y="158515"/>
            <a:ext cx="7467600" cy="504354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anose="020406040505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anose="020406040505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anose="020406040505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anose="020406040505050203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anose="02040604050505020304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anose="02040604050505020304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anose="02040604050505020304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ИССЛЕДОВАНИЯ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437063"/>
            <a:ext cx="8229600" cy="19446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Мужчина, 59 лет.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Гипернефроидный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рак правой почки (1) с отдаленными метастазами в кости (правая подвздошная кость, крестец) (2)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Содержимое 5" descr="Карнаухов мтс 14.12.20170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4550" y="836712"/>
            <a:ext cx="4500563" cy="3252688"/>
          </a:xfrm>
        </p:spPr>
      </p:pic>
      <p:pic>
        <p:nvPicPr>
          <p:cNvPr id="28675" name="Содержимое 3" descr="Карнаухов почка14.12.201702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350" y="836712"/>
            <a:ext cx="4506913" cy="3260626"/>
          </a:xfrm>
        </p:spPr>
      </p:pic>
      <p:sp>
        <p:nvSpPr>
          <p:cNvPr id="7" name="Стрелка вправо 6"/>
          <p:cNvSpPr/>
          <p:nvPr/>
        </p:nvSpPr>
        <p:spPr>
          <a:xfrm>
            <a:off x="352425" y="3265638"/>
            <a:ext cx="1008062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768619" y="3398756"/>
            <a:ext cx="936625" cy="14287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8678" name="TextBox 13"/>
          <p:cNvSpPr txBox="1">
            <a:spLocks noChangeArrowheads="1"/>
          </p:cNvSpPr>
          <p:nvPr/>
        </p:nvSpPr>
        <p:spPr bwMode="auto">
          <a:xfrm>
            <a:off x="0" y="28527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Century Schoolbook" panose="02040604050505020304" pitchFamily="18" charset="0"/>
              </a:rPr>
              <a:t>1</a:t>
            </a:r>
          </a:p>
        </p:txBody>
      </p:sp>
      <p:sp>
        <p:nvSpPr>
          <p:cNvPr id="28679" name="TextBox 15"/>
          <p:cNvSpPr txBox="1">
            <a:spLocks noChangeArrowheads="1"/>
          </p:cNvSpPr>
          <p:nvPr/>
        </p:nvSpPr>
        <p:spPr bwMode="auto">
          <a:xfrm>
            <a:off x="4572000" y="3141663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Century Schoolbook" panose="02040604050505020304" pitchFamily="18" charset="0"/>
              </a:rPr>
              <a:t>2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76288" y="131804"/>
            <a:ext cx="7467600" cy="5763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anose="020406040505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anose="020406040505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anose="020406040505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anose="020406040505050203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anose="02040604050505020304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anose="02040604050505020304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anose="02040604050505020304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ИССЛЕДОВАНИЯ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314726"/>
              </p:ext>
            </p:extLst>
          </p:nvPr>
        </p:nvGraphicFramePr>
        <p:xfrm>
          <a:off x="179512" y="1556792"/>
          <a:ext cx="8424936" cy="4979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6060" y="260648"/>
            <a:ext cx="7467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ИССЛЕДОВАНИЯ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41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altLang="ru-RU" b="1" spc="1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образом, более неблагоприятное течение заболевания по КТ-признакам было выявлено у пациентов с правосторонней локализацией злокачественного процесса.  Применение Компьютерной томографии в условиях контрастирования позволяет определять особенности течения рака почки и планировать оптимальное лечение пациента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Алина\Desktop\ВЭБ научка работа последнее\cardiolog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744855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611188" y="5805488"/>
            <a:ext cx="7448550" cy="5222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проблемы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algn="just" eaLnBrk="1" hangingPunct="1"/>
            <a:endParaRPr lang="ru-RU" altLang="ru-RU" sz="23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/>
            <a:r>
              <a:rPr lang="ru-RU" alt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России ежегодно регистрируется 12518 впервые выявленных случаев рака почки.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ru-RU" altLang="ru-RU" sz="23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/>
            <a:r>
              <a:rPr lang="ru-RU" alt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Заболеваемость населения Краснодарского края злокачественными новообразованиями почек составляет 11% в 2016-2017 году (по данным оперативной отчетности, на 100 тыс. населения).</a:t>
            </a:r>
          </a:p>
          <a:p>
            <a:pPr eaLnBrk="1" hangingPunct="1"/>
            <a:endParaRPr lang="ru-RU" alt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/>
            <a:endParaRPr lang="ru-RU" alt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100" i="1" dirty="0" smtClean="0">
                <a:solidFill>
                  <a:schemeClr val="accent2">
                    <a:lumMod val="50000"/>
                  </a:schemeClr>
                </a:solidFill>
              </a:rPr>
              <a:t>[ А.Д. КАПРИН, В.В. СТАРИНСКИЙ, Г.В. ПЕТРОВА, 2017 год]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350"/>
            <a:ext cx="8075613" cy="621347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5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Показатель смертности в Краснодарском крае от злокачественных новообразований почек на 2016-2017 год составляет 5% (по данным оперативной отчетности, на 100 тыс. населения).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5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Запущенные формы рака почки (</a:t>
            </a:r>
            <a:r>
              <a:rPr lang="en-US" altLang="ru-RU" sz="25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ru-RU" altLang="ru-RU" sz="25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ru-RU" sz="25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ru-RU" altLang="ru-RU" sz="25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стадии) выявляются в 68% случаев, что определяет высокую смертность пациентов. </a:t>
            </a:r>
          </a:p>
          <a:p>
            <a:pPr eaLnBrk="1" hangingPunct="1">
              <a:lnSpc>
                <a:spcPct val="80000"/>
              </a:lnSpc>
            </a:pPr>
            <a:endParaRPr lang="ru-RU" altLang="ru-RU" sz="11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1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1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1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1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1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1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1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1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1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1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1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1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1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1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1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 А.Д. КАПРИН, В.В. СТАРИНСКИЙ, Г.В. ПЕТРОВА, 2017 год] </a:t>
            </a:r>
          </a:p>
          <a:p>
            <a:pPr eaLnBrk="1" hangingPunct="1">
              <a:lnSpc>
                <a:spcPct val="80000"/>
              </a:lnSpc>
            </a:pPr>
            <a:endParaRPr lang="ru-RU" altLang="ru-RU" sz="2200" dirty="0" smtClean="0"/>
          </a:p>
        </p:txBody>
      </p:sp>
      <p:pic>
        <p:nvPicPr>
          <p:cNvPr id="16388" name="Picture 4" descr="http://chistkam.ru/wp-content/uploads/2016/05/%D0%9A%D0%B0%D1%80%D1%82%D0%B8%D0%BD%D0%BA%D0%B0-2.-mi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78" y="2852936"/>
            <a:ext cx="4517455" cy="301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работы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sz="quarter" idx="1"/>
          </p:nvPr>
        </p:nvSpPr>
        <p:spPr>
          <a:xfrm>
            <a:off x="457200" y="1125538"/>
            <a:ext cx="7467600" cy="5348287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altLang="ru-RU" sz="2500" b="1" spc="1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Улучшение диагностики рака почки и выявление особенностей течения рака почки на основе анализа данных компьютерной томографии (КТ).</a:t>
            </a:r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267075"/>
            <a:ext cx="3935412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 eaLnBrk="1" hangingPunct="1"/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Был проведен ретроспективный анализ 45 амбулаторных карт больных раком почки 1–4 стадий, которые находились на обследовании и лечении в ГБУЗ Краевой Онкологический Диспансер №1 МЗ КК в период с 2016 по 2017 год. </a:t>
            </a:r>
          </a:p>
          <a:p>
            <a:pPr algn="just" eaLnBrk="1" hangingPunct="1"/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Средний возраст пациентов составил 64 ± 7,6 года (от 36 до 93 лет). </a:t>
            </a:r>
          </a:p>
          <a:p>
            <a:pPr algn="just" eaLnBrk="1" hangingPunct="1"/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Среди исследуемых было 17 (15,5%) женщин и 28 (62,2%) мужчин.</a:t>
            </a:r>
          </a:p>
        </p:txBody>
      </p:sp>
      <p:sp>
        <p:nvSpPr>
          <p:cNvPr id="4" name="Лента лицом вверх 3"/>
          <p:cNvSpPr/>
          <p:nvPr/>
        </p:nvSpPr>
        <p:spPr>
          <a:xfrm>
            <a:off x="323850" y="333375"/>
            <a:ext cx="7920038" cy="503238"/>
          </a:xfrm>
          <a:prstGeom prst="ribbon2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0138" y="333375"/>
            <a:ext cx="3825875" cy="4175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и методы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Объект 2"/>
          <p:cNvSpPr>
            <a:spLocks noGrp="1"/>
          </p:cNvSpPr>
          <p:nvPr>
            <p:ph sz="quarter" idx="1"/>
          </p:nvPr>
        </p:nvSpPr>
        <p:spPr>
          <a:xfrm>
            <a:off x="323057" y="1268760"/>
            <a:ext cx="8208962" cy="5348982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altLang="ru-RU" b="1" spc="1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Проводился анализ серии КТ-сканов выполненных на томографе </a:t>
            </a:r>
            <a:r>
              <a:rPr lang="ru-RU" altLang="ru-RU" b="1" spc="15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Toshiba</a:t>
            </a:r>
            <a:r>
              <a:rPr lang="ru-RU" altLang="ru-RU" b="1" spc="1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b="1" spc="15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Aquilion</a:t>
            </a:r>
            <a:r>
              <a:rPr lang="ru-RU" altLang="ru-RU" b="1" spc="1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b="1" spc="1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и </a:t>
            </a:r>
            <a:r>
              <a:rPr lang="ru-RU" altLang="ru-RU" b="1" spc="15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  <a:r>
              <a:rPr lang="ru-RU" altLang="ru-RU" b="1" spc="1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b="1" spc="15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</a:t>
            </a:r>
            <a:r>
              <a:rPr lang="ru-RU" altLang="ru-RU" b="1" spc="1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b="1" spc="15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Optima</a:t>
            </a:r>
            <a:r>
              <a:rPr lang="ru-RU" altLang="ru-RU" b="1" spc="1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CT660 с применением внутривенных </a:t>
            </a:r>
            <a:r>
              <a:rPr lang="ru-RU" altLang="ru-RU" b="1" spc="15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рентгенконтрастных</a:t>
            </a:r>
            <a:r>
              <a:rPr lang="ru-RU" altLang="ru-RU" b="1" spc="1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средств.</a:t>
            </a:r>
          </a:p>
        </p:txBody>
      </p:sp>
      <p:pic>
        <p:nvPicPr>
          <p:cNvPr id="1945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459" y="3209131"/>
            <a:ext cx="5241504" cy="349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Лента лицом вверх 3"/>
          <p:cNvSpPr/>
          <p:nvPr/>
        </p:nvSpPr>
        <p:spPr>
          <a:xfrm>
            <a:off x="323056" y="333375"/>
            <a:ext cx="7920038" cy="503238"/>
          </a:xfrm>
          <a:prstGeom prst="ribbon2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70138" y="333375"/>
            <a:ext cx="3825875" cy="4175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и методы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Объект 2"/>
          <p:cNvSpPr>
            <a:spLocks noGrp="1"/>
          </p:cNvSpPr>
          <p:nvPr>
            <p:ph sz="quarter" idx="1"/>
          </p:nvPr>
        </p:nvSpPr>
        <p:spPr>
          <a:xfrm>
            <a:off x="230980" y="980728"/>
            <a:ext cx="8373467" cy="4701009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altLang="ru-RU" sz="2500" b="1" spc="1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Гистологическое исследование выявило наличие по 1 случаю </a:t>
            </a:r>
            <a:r>
              <a:rPr lang="ru-RU" altLang="ru-RU" sz="2500" b="1" spc="15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хромофобной</a:t>
            </a:r>
            <a:r>
              <a:rPr lang="ru-RU" altLang="ru-RU" sz="2500" b="1" spc="1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карциномы, </a:t>
            </a:r>
            <a:r>
              <a:rPr lang="ru-RU" altLang="ru-RU" sz="2500" b="1" spc="15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недифференцируемого</a:t>
            </a:r>
            <a:r>
              <a:rPr lang="ru-RU" altLang="ru-RU" sz="2500" b="1" spc="1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рака, </a:t>
            </a:r>
            <a:r>
              <a:rPr lang="ru-RU" altLang="ru-RU" sz="2500" b="1" spc="15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почечноклеточного</a:t>
            </a:r>
            <a:r>
              <a:rPr lang="ru-RU" altLang="ru-RU" sz="2500" b="1" spc="1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рака саркоматозного строения и 42 случая </a:t>
            </a:r>
            <a:r>
              <a:rPr lang="ru-RU" altLang="ru-RU" sz="2500" b="1" spc="15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гипернефроидного</a:t>
            </a:r>
            <a:r>
              <a:rPr lang="ru-RU" altLang="ru-RU" sz="2500" b="1" spc="1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рака почки.</a:t>
            </a:r>
          </a:p>
          <a:p>
            <a:pPr eaLnBrk="1" hangingPunct="1">
              <a:defRPr/>
            </a:pPr>
            <a:endParaRPr lang="ru-RU" altLang="ru-RU" sz="2500" dirty="0" smtClean="0"/>
          </a:p>
        </p:txBody>
      </p:sp>
      <p:sp>
        <p:nvSpPr>
          <p:cNvPr id="4" name="Лента лицом вверх 3"/>
          <p:cNvSpPr/>
          <p:nvPr/>
        </p:nvSpPr>
        <p:spPr>
          <a:xfrm>
            <a:off x="230981" y="218195"/>
            <a:ext cx="7920038" cy="503238"/>
          </a:xfrm>
          <a:prstGeom prst="ribbon2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339752" y="218195"/>
            <a:ext cx="3825875" cy="4175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и методы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4" name="Picture 4" descr="https://lechim-prosto.ru/wp-content/uploads/2018/04/Rak-poch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4984"/>
            <a:ext cx="4678914" cy="325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</p:nvPr>
        </p:nvGraphicFramePr>
        <p:xfrm>
          <a:off x="652128" y="1700808"/>
          <a:ext cx="7077744" cy="4681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Лента лицом вверх 4"/>
          <p:cNvSpPr/>
          <p:nvPr/>
        </p:nvSpPr>
        <p:spPr>
          <a:xfrm>
            <a:off x="230981" y="218195"/>
            <a:ext cx="7920038" cy="503238"/>
          </a:xfrm>
          <a:prstGeom prst="ribbon2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339752" y="218195"/>
            <a:ext cx="3825875" cy="4175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и методы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862315"/>
              </p:ext>
            </p:extLst>
          </p:nvPr>
        </p:nvGraphicFramePr>
        <p:xfrm>
          <a:off x="179512" y="1556792"/>
          <a:ext cx="8620696" cy="4979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6060" y="260648"/>
            <a:ext cx="7467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ИССЛЕДОВАНИЯ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542</TotalTime>
  <Words>749</Words>
  <Application>Microsoft Office PowerPoint</Application>
  <PresentationFormat>Экран (4:3)</PresentationFormat>
  <Paragraphs>107</Paragraphs>
  <Slides>17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SimSun</vt:lpstr>
      <vt:lpstr>Arial</vt:lpstr>
      <vt:lpstr>Calibri</vt:lpstr>
      <vt:lpstr>Century Schoolbook</vt:lpstr>
      <vt:lpstr>Mangal</vt:lpstr>
      <vt:lpstr>Times New Roman</vt:lpstr>
      <vt:lpstr>Wingdings</vt:lpstr>
      <vt:lpstr>Wingdings 2</vt:lpstr>
      <vt:lpstr>Эркер</vt:lpstr>
      <vt:lpstr>ОСОБЕННОСТИ ТЕЧЕНИЯ РАКА ПРАВОЙ И ЛЕВОЙ ПОЧКИ – КТ ПРИЗНАКИ</vt:lpstr>
      <vt:lpstr>Актуальность проблемы</vt:lpstr>
      <vt:lpstr>Презентация PowerPoint</vt:lpstr>
      <vt:lpstr>Цель работы</vt:lpstr>
      <vt:lpstr>Материалы и методы</vt:lpstr>
      <vt:lpstr>Материалы и методы</vt:lpstr>
      <vt:lpstr>Материалы и методы</vt:lpstr>
      <vt:lpstr>Материалы и методы</vt:lpstr>
      <vt:lpstr>РЕЗУЛЬТАТЫ ИССЛЕДОВАНИЯ</vt:lpstr>
      <vt:lpstr>Мужчина, 68 лет. Гипернефроидный рак левой почки. </vt:lpstr>
      <vt:lpstr>Прогрессирование опухолевого процесса по типу тромбоза левой почеченой вены.</vt:lpstr>
      <vt:lpstr>Мужчина, 78 лет. Гипернефроидный рак левой почки I стадии</vt:lpstr>
      <vt:lpstr>Женщина, 65 лет. Гипернефроидный рак правой почки IV стадии (1) с метастазами в левую почку (2)</vt:lpstr>
      <vt:lpstr>Мужчина, 59 лет. Гипернефроидный рак правой почки (1) с отдаленными метастазами в кости (правая подвздошная кость, крестец) (2)</vt:lpstr>
      <vt:lpstr>РЕЗУЛЬТАТЫ ИССЛЕДОВАНИЯ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и Александр</dc:creator>
  <cp:lastModifiedBy>Пользователь Windows</cp:lastModifiedBy>
  <cp:revision>43</cp:revision>
  <dcterms:created xsi:type="dcterms:W3CDTF">2017-01-26T07:20:29Z</dcterms:created>
  <dcterms:modified xsi:type="dcterms:W3CDTF">2018-05-14T21:36:11Z</dcterms:modified>
</cp:coreProperties>
</file>